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55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6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314" r:id="rId24"/>
    <p:sldId id="315" r:id="rId25"/>
    <p:sldId id="317" r:id="rId26"/>
    <p:sldId id="323" r:id="rId27"/>
    <p:sldId id="330" r:id="rId28"/>
    <p:sldId id="331" r:id="rId29"/>
    <p:sldId id="281" r:id="rId30"/>
    <p:sldId id="283" r:id="rId31"/>
  </p:sldIdLst>
  <p:sldSz cx="12192000" cy="6858000"/>
  <p:notesSz cx="6858000" cy="9144000"/>
  <p:embeddedFontLst>
    <p:embeddedFont>
      <p:font typeface="Roboto condensed" panose="02000000000000000000" pitchFamily="2" charset="0"/>
      <p:regular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Ultr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1B0Z9SsSrwENLIW8TX8nWyV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image" Target="../media/image29.jpeg"/><Relationship Id="rId6" Type="http://schemas.openxmlformats.org/officeDocument/2006/relationships/image" Target="../media/image32.png"/><Relationship Id="rId5" Type="http://schemas.openxmlformats.org/officeDocument/2006/relationships/image" Target="../media/image27.jpe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55754-2316-496D-80B8-00B9EB8A9B5B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B6DCDF7-7A8C-4EF8-B2F3-98CCE1584D2C}">
      <dgm:prSet phldrT="[Texto]" custT="1"/>
      <dgm:spPr/>
      <dgm:t>
        <a:bodyPr/>
        <a:lstStyle/>
        <a:p>
          <a:r>
            <a:rPr lang="es-PE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Chantajes sexuales o persecuciones. Proposiciones o amenazas para conseguir favores sexuales.</a:t>
          </a:r>
        </a:p>
      </dgm:t>
    </dgm:pt>
    <dgm:pt modelId="{DE17144E-67FB-4F74-9503-C2B04A855C8B}" type="parTrans" cxnId="{74263286-6DFC-4661-99E9-5D65C92583B7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EB6982F1-5890-4D83-98A0-CD98FF1D4B88}" type="sibTrans" cxnId="{74263286-6DFC-4661-99E9-5D65C92583B7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315FC70D-0589-46C7-9C1D-9BED60CA03C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PE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Miradas sugerentes y persistentes.</a:t>
          </a:r>
        </a:p>
        <a:p>
          <a:pPr>
            <a:buFont typeface="Wingdings" panose="05000000000000000000" pitchFamily="2" charset="2"/>
            <a:buChar char="Ø"/>
          </a:pPr>
          <a:r>
            <a:rPr lang="es-PE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Gestos de carácter sexual.</a:t>
          </a:r>
        </a:p>
        <a:p>
          <a:pPr>
            <a:buFont typeface="Wingdings" panose="05000000000000000000" pitchFamily="2" charset="2"/>
            <a:buChar char="Ø"/>
          </a:pPr>
          <a:r>
            <a:rPr lang="es-E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Sonidos, silbidos, comentarios o chistes sexuales humillantes, hostiles u ofensivos. </a:t>
          </a:r>
          <a:endParaRPr lang="es-PE" sz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0CD71BE8-EB35-490B-B86E-DE9D9CE0B876}" type="parTrans" cxnId="{02148CB5-BD5F-4CFA-883E-65E71D2C0D01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DC543B37-32FE-44C6-8A02-CD423C44AA5B}" type="sibTrans" cxnId="{02148CB5-BD5F-4CFA-883E-65E71D2C0D01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A58667C5-E860-4577-87C0-EBB78EF05802}">
      <dgm:prSet custT="1"/>
      <dgm:spPr/>
      <dgm:t>
        <a:bodyPr/>
        <a:lstStyle/>
        <a:p>
          <a:r>
            <a:rPr lang="es-ES" sz="12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Obligación a mirar pornografía o presenciar actos sexuales.</a:t>
          </a:r>
          <a:endParaRPr lang="es-PE" sz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EB75E544-DE6F-4C3D-A517-99D174FA710C}" type="parTrans" cxnId="{EB8B3EC8-027A-4BD7-8889-1D8F31DAD9E2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1E4A2055-4185-468D-8515-D035E5A4DD10}" type="sibTrans" cxnId="{EB8B3EC8-027A-4BD7-8889-1D8F31DAD9E2}">
      <dgm:prSet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D9EB233A-E7A5-4DAB-A9B3-93F790AA93B0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Difusión de rumores sexuales. Llamadas, mensajes o notas incógnitas de connotación sexual.</a:t>
          </a:r>
          <a:endParaRPr lang="es-PE" sz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E734A002-0422-455E-BFA8-F968D5CF6AA2}" type="parTrans" cxnId="{C59D6B2B-A117-4814-83A1-6998904DE24B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8FC687EC-3A3F-4981-9666-B455B8D75BF3}" type="sibTrans" cxnId="{C59D6B2B-A117-4814-83A1-6998904DE24B}">
      <dgm:prSet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60A21C11-2D59-42FB-A9BB-000D3E13B136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S" sz="12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Difusión de fotos y videos íntimos.</a:t>
          </a:r>
          <a:endParaRPr lang="es-PE" sz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200A0573-922E-407A-965E-C6E0CB6E8831}" type="parTrans" cxnId="{278AB6C2-81C0-4055-ACAB-79E4996E0E5D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F52C5CEB-FB1A-44A3-AE39-635D5A382F51}" type="sibTrans" cxnId="{278AB6C2-81C0-4055-ACAB-79E4996E0E5D}">
      <dgm:prSet/>
      <dgm:spPr>
        <a:blipFill rotWithShape="1">
          <a:blip xmlns:r="http://schemas.openxmlformats.org/officeDocument/2006/relationships" r:embed="rId5"/>
          <a:srcRect/>
          <a:stretch>
            <a:fillRect l="-7000" r="-7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220AC8D3-1695-458F-851D-E5A31087CF2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PE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Roces o acercamientos innecesarios, abrazos prolongados y besos innecesarios. </a:t>
          </a:r>
          <a:r>
            <a:rPr lang="es-E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Apretones, manoseos o abuso o violación sexual.</a:t>
          </a:r>
          <a:endParaRPr lang="es-PE" sz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42B78F65-1BD1-4F91-9C57-F52055A98949}" type="parTrans" cxnId="{334EFA98-B59B-429B-A8E5-72FB290F6F07}">
      <dgm:prSet/>
      <dgm:spPr/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198EAF5C-B0E1-44CE-B796-903B89498AAC}" type="sibTrans" cxnId="{334EFA98-B59B-429B-A8E5-72FB290F6F07}">
      <dgm:prSet/>
      <dgm:spPr>
        <a:blipFill rotWithShape="1">
          <a:blip xmlns:r="http://schemas.openxmlformats.org/officeDocument/2006/relationships" r:embed="rId6"/>
          <a:srcRect/>
          <a:stretch>
            <a:fillRect l="-26000" r="-26000"/>
          </a:stretch>
        </a:blipFill>
      </dgm:spPr>
      <dgm:t>
        <a:bodyPr/>
        <a:lstStyle/>
        <a:p>
          <a:endParaRPr lang="es-PE" sz="120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804E74A8-5403-4A3D-8643-4D7F36AF6F7C}" type="pres">
      <dgm:prSet presAssocID="{AE855754-2316-496D-80B8-00B9EB8A9B5B}" presName="Name0" presStyleCnt="0">
        <dgm:presLayoutVars>
          <dgm:chMax val="21"/>
          <dgm:chPref val="21"/>
        </dgm:presLayoutVars>
      </dgm:prSet>
      <dgm:spPr/>
    </dgm:pt>
    <dgm:pt modelId="{15A80EA1-7B0D-432F-90A8-C8319C771CFB}" type="pres">
      <dgm:prSet presAssocID="{3B6DCDF7-7A8C-4EF8-B2F3-98CCE1584D2C}" presName="text1" presStyleCnt="0"/>
      <dgm:spPr/>
    </dgm:pt>
    <dgm:pt modelId="{F95B9BA5-71B2-4F7A-950D-18BB1117A2B3}" type="pres">
      <dgm:prSet presAssocID="{3B6DCDF7-7A8C-4EF8-B2F3-98CCE1584D2C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FC9F666-C482-435D-B846-C825E77CA03F}" type="pres">
      <dgm:prSet presAssocID="{3B6DCDF7-7A8C-4EF8-B2F3-98CCE1584D2C}" presName="textaccent1" presStyleCnt="0"/>
      <dgm:spPr/>
    </dgm:pt>
    <dgm:pt modelId="{E8F9EB30-BE39-4561-BC26-3014380B05D1}" type="pres">
      <dgm:prSet presAssocID="{3B6DCDF7-7A8C-4EF8-B2F3-98CCE1584D2C}" presName="accentRepeatNode" presStyleLbl="solidAlignAcc1" presStyleIdx="0" presStyleCnt="12"/>
      <dgm:spPr/>
    </dgm:pt>
    <dgm:pt modelId="{D9ACCA3C-64A4-45A6-A320-D68CDE9446E2}" type="pres">
      <dgm:prSet presAssocID="{EB6982F1-5890-4D83-98A0-CD98FF1D4B88}" presName="image1" presStyleCnt="0"/>
      <dgm:spPr/>
    </dgm:pt>
    <dgm:pt modelId="{509FA8E2-1A38-4BC5-BD41-ED425F461839}" type="pres">
      <dgm:prSet presAssocID="{EB6982F1-5890-4D83-98A0-CD98FF1D4B88}" presName="imageRepeatNode" presStyleLbl="alignAcc1" presStyleIdx="0" presStyleCnt="6"/>
      <dgm:spPr/>
    </dgm:pt>
    <dgm:pt modelId="{06E3A15D-8C0E-4876-B6F4-21D7C117B973}" type="pres">
      <dgm:prSet presAssocID="{EB6982F1-5890-4D83-98A0-CD98FF1D4B88}" presName="imageaccent1" presStyleCnt="0"/>
      <dgm:spPr/>
    </dgm:pt>
    <dgm:pt modelId="{8994A5B3-DF8B-47FD-B445-5C7D33D76DDA}" type="pres">
      <dgm:prSet presAssocID="{EB6982F1-5890-4D83-98A0-CD98FF1D4B88}" presName="accentRepeatNode" presStyleLbl="solidAlignAcc1" presStyleIdx="1" presStyleCnt="12"/>
      <dgm:spPr/>
    </dgm:pt>
    <dgm:pt modelId="{74B4A72D-37AF-45E1-91D0-2E566F81314B}" type="pres">
      <dgm:prSet presAssocID="{A58667C5-E860-4577-87C0-EBB78EF05802}" presName="text2" presStyleCnt="0"/>
      <dgm:spPr/>
    </dgm:pt>
    <dgm:pt modelId="{5614B93E-1BB2-4EED-B0A4-1A3A402EDCD9}" type="pres">
      <dgm:prSet presAssocID="{A58667C5-E860-4577-87C0-EBB78EF05802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D7AE7857-14E2-4B74-97CC-041B72C46FF5}" type="pres">
      <dgm:prSet presAssocID="{A58667C5-E860-4577-87C0-EBB78EF05802}" presName="textaccent2" presStyleCnt="0"/>
      <dgm:spPr/>
    </dgm:pt>
    <dgm:pt modelId="{B45536D9-B7E6-439B-B794-0ABD0F8EFEB2}" type="pres">
      <dgm:prSet presAssocID="{A58667C5-E860-4577-87C0-EBB78EF05802}" presName="accentRepeatNode" presStyleLbl="solidAlignAcc1" presStyleIdx="2" presStyleCnt="12"/>
      <dgm:spPr/>
    </dgm:pt>
    <dgm:pt modelId="{538C6DBB-BDC9-4B73-BBE2-FE1743A57BFC}" type="pres">
      <dgm:prSet presAssocID="{1E4A2055-4185-468D-8515-D035E5A4DD10}" presName="image2" presStyleCnt="0"/>
      <dgm:spPr/>
    </dgm:pt>
    <dgm:pt modelId="{B2E79D28-E333-4109-A5FD-A7EA0832440D}" type="pres">
      <dgm:prSet presAssocID="{1E4A2055-4185-468D-8515-D035E5A4DD10}" presName="imageRepeatNode" presStyleLbl="alignAcc1" presStyleIdx="1" presStyleCnt="6"/>
      <dgm:spPr/>
    </dgm:pt>
    <dgm:pt modelId="{7A57ECB4-75F6-4F8A-B513-AF391AF27FB3}" type="pres">
      <dgm:prSet presAssocID="{1E4A2055-4185-468D-8515-D035E5A4DD10}" presName="imageaccent2" presStyleCnt="0"/>
      <dgm:spPr/>
    </dgm:pt>
    <dgm:pt modelId="{5B1F852E-D124-4A26-B079-0AB57E6CAF36}" type="pres">
      <dgm:prSet presAssocID="{1E4A2055-4185-468D-8515-D035E5A4DD10}" presName="accentRepeatNode" presStyleLbl="solidAlignAcc1" presStyleIdx="3" presStyleCnt="12"/>
      <dgm:spPr/>
    </dgm:pt>
    <dgm:pt modelId="{9BCCFA3C-40F8-42BB-A354-DF4E33CC5AB6}" type="pres">
      <dgm:prSet presAssocID="{315FC70D-0589-46C7-9C1D-9BED60CA03C9}" presName="text3" presStyleCnt="0"/>
      <dgm:spPr/>
    </dgm:pt>
    <dgm:pt modelId="{0F145892-C4A3-4DF9-838D-696D4FD7CF40}" type="pres">
      <dgm:prSet presAssocID="{315FC70D-0589-46C7-9C1D-9BED60CA03C9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C4A29A4D-E499-4859-88AD-4329B6760B7C}" type="pres">
      <dgm:prSet presAssocID="{315FC70D-0589-46C7-9C1D-9BED60CA03C9}" presName="textaccent3" presStyleCnt="0"/>
      <dgm:spPr/>
    </dgm:pt>
    <dgm:pt modelId="{EBE1BE21-A54C-4870-95D4-065DC958E971}" type="pres">
      <dgm:prSet presAssocID="{315FC70D-0589-46C7-9C1D-9BED60CA03C9}" presName="accentRepeatNode" presStyleLbl="solidAlignAcc1" presStyleIdx="4" presStyleCnt="12"/>
      <dgm:spPr/>
    </dgm:pt>
    <dgm:pt modelId="{B914396E-369C-4162-A3A4-A266D35BAD93}" type="pres">
      <dgm:prSet presAssocID="{DC543B37-32FE-44C6-8A02-CD423C44AA5B}" presName="image3" presStyleCnt="0"/>
      <dgm:spPr/>
    </dgm:pt>
    <dgm:pt modelId="{80F8549C-58EA-47D2-B877-8CFD1A92859D}" type="pres">
      <dgm:prSet presAssocID="{DC543B37-32FE-44C6-8A02-CD423C44AA5B}" presName="imageRepeatNode" presStyleLbl="alignAcc1" presStyleIdx="2" presStyleCnt="6"/>
      <dgm:spPr/>
    </dgm:pt>
    <dgm:pt modelId="{0BAA6779-F1B1-4ABE-9A2A-EAE19C572AED}" type="pres">
      <dgm:prSet presAssocID="{DC543B37-32FE-44C6-8A02-CD423C44AA5B}" presName="imageaccent3" presStyleCnt="0"/>
      <dgm:spPr/>
    </dgm:pt>
    <dgm:pt modelId="{2071A31C-F905-4A06-B89F-DC7C9FE95DC3}" type="pres">
      <dgm:prSet presAssocID="{DC543B37-32FE-44C6-8A02-CD423C44AA5B}" presName="accentRepeatNode" presStyleLbl="solidAlignAcc1" presStyleIdx="5" presStyleCnt="12"/>
      <dgm:spPr/>
    </dgm:pt>
    <dgm:pt modelId="{2B492F9D-04A9-49BE-BE57-295CD2D2B810}" type="pres">
      <dgm:prSet presAssocID="{220AC8D3-1695-458F-851D-E5A31087CF29}" presName="text4" presStyleCnt="0"/>
      <dgm:spPr/>
    </dgm:pt>
    <dgm:pt modelId="{0E12B030-24CB-49DF-A69C-75819637DA2D}" type="pres">
      <dgm:prSet presAssocID="{220AC8D3-1695-458F-851D-E5A31087CF29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AEBA2F32-B110-449F-B4DA-3375CD8F5B9D}" type="pres">
      <dgm:prSet presAssocID="{220AC8D3-1695-458F-851D-E5A31087CF29}" presName="textaccent4" presStyleCnt="0"/>
      <dgm:spPr/>
    </dgm:pt>
    <dgm:pt modelId="{916ADFDF-E6E5-496D-ADD9-602C6821759E}" type="pres">
      <dgm:prSet presAssocID="{220AC8D3-1695-458F-851D-E5A31087CF29}" presName="accentRepeatNode" presStyleLbl="solidAlignAcc1" presStyleIdx="6" presStyleCnt="12"/>
      <dgm:spPr/>
    </dgm:pt>
    <dgm:pt modelId="{A3ADFE6A-B6DA-4143-BA25-434F2831CC76}" type="pres">
      <dgm:prSet presAssocID="{198EAF5C-B0E1-44CE-B796-903B89498AAC}" presName="image4" presStyleCnt="0"/>
      <dgm:spPr/>
    </dgm:pt>
    <dgm:pt modelId="{11E51BDB-FE6B-44FC-ACA9-3E0FA4170ADB}" type="pres">
      <dgm:prSet presAssocID="{198EAF5C-B0E1-44CE-B796-903B89498AAC}" presName="imageRepeatNode" presStyleLbl="alignAcc1" presStyleIdx="3" presStyleCnt="6"/>
      <dgm:spPr/>
    </dgm:pt>
    <dgm:pt modelId="{43059846-A4D9-4B13-A3F6-21327D907DC2}" type="pres">
      <dgm:prSet presAssocID="{198EAF5C-B0E1-44CE-B796-903B89498AAC}" presName="imageaccent4" presStyleCnt="0"/>
      <dgm:spPr/>
    </dgm:pt>
    <dgm:pt modelId="{9C1F1699-ABBD-43FD-8406-A83702BCC316}" type="pres">
      <dgm:prSet presAssocID="{198EAF5C-B0E1-44CE-B796-903B89498AAC}" presName="accentRepeatNode" presStyleLbl="solidAlignAcc1" presStyleIdx="7" presStyleCnt="12"/>
      <dgm:spPr/>
    </dgm:pt>
    <dgm:pt modelId="{4141F2D3-8853-416E-B984-5AC8AF035014}" type="pres">
      <dgm:prSet presAssocID="{D9EB233A-E7A5-4DAB-A9B3-93F790AA93B0}" presName="text5" presStyleCnt="0"/>
      <dgm:spPr/>
    </dgm:pt>
    <dgm:pt modelId="{DAEE8242-0632-460F-9385-78EA3DBEF3B8}" type="pres">
      <dgm:prSet presAssocID="{D9EB233A-E7A5-4DAB-A9B3-93F790AA93B0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4A500264-DE64-4AE1-83F4-2C751D6F7897}" type="pres">
      <dgm:prSet presAssocID="{D9EB233A-E7A5-4DAB-A9B3-93F790AA93B0}" presName="textaccent5" presStyleCnt="0"/>
      <dgm:spPr/>
    </dgm:pt>
    <dgm:pt modelId="{8591B404-02C4-4313-9FA1-9E7E4D1721E3}" type="pres">
      <dgm:prSet presAssocID="{D9EB233A-E7A5-4DAB-A9B3-93F790AA93B0}" presName="accentRepeatNode" presStyleLbl="solidAlignAcc1" presStyleIdx="8" presStyleCnt="12"/>
      <dgm:spPr/>
    </dgm:pt>
    <dgm:pt modelId="{F063BE02-75A9-4644-90C0-F80429F5AE8E}" type="pres">
      <dgm:prSet presAssocID="{8FC687EC-3A3F-4981-9666-B455B8D75BF3}" presName="image5" presStyleCnt="0"/>
      <dgm:spPr/>
    </dgm:pt>
    <dgm:pt modelId="{23849202-26F3-4B04-9317-294404794E07}" type="pres">
      <dgm:prSet presAssocID="{8FC687EC-3A3F-4981-9666-B455B8D75BF3}" presName="imageRepeatNode" presStyleLbl="alignAcc1" presStyleIdx="4" presStyleCnt="6"/>
      <dgm:spPr/>
    </dgm:pt>
    <dgm:pt modelId="{CD533ADC-0557-4E89-8959-F67727CA99B4}" type="pres">
      <dgm:prSet presAssocID="{8FC687EC-3A3F-4981-9666-B455B8D75BF3}" presName="imageaccent5" presStyleCnt="0"/>
      <dgm:spPr/>
    </dgm:pt>
    <dgm:pt modelId="{5EB79D60-D9DE-4214-9096-6A84D81944FC}" type="pres">
      <dgm:prSet presAssocID="{8FC687EC-3A3F-4981-9666-B455B8D75BF3}" presName="accentRepeatNode" presStyleLbl="solidAlignAcc1" presStyleIdx="9" presStyleCnt="12"/>
      <dgm:spPr/>
    </dgm:pt>
    <dgm:pt modelId="{63BF646E-0565-4081-B716-FF84FAACB5E3}" type="pres">
      <dgm:prSet presAssocID="{60A21C11-2D59-42FB-A9BB-000D3E13B136}" presName="text6" presStyleCnt="0"/>
      <dgm:spPr/>
    </dgm:pt>
    <dgm:pt modelId="{02252DCF-16DD-4ACC-997E-A9C16602E37D}" type="pres">
      <dgm:prSet presAssocID="{60A21C11-2D59-42FB-A9BB-000D3E13B136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1BEFD0E-EC49-458A-B301-EC9F1DDBF635}" type="pres">
      <dgm:prSet presAssocID="{60A21C11-2D59-42FB-A9BB-000D3E13B136}" presName="textaccent6" presStyleCnt="0"/>
      <dgm:spPr/>
    </dgm:pt>
    <dgm:pt modelId="{5D1FF32D-6178-4D34-96BF-8121731D8366}" type="pres">
      <dgm:prSet presAssocID="{60A21C11-2D59-42FB-A9BB-000D3E13B136}" presName="accentRepeatNode" presStyleLbl="solidAlignAcc1" presStyleIdx="10" presStyleCnt="12"/>
      <dgm:spPr/>
    </dgm:pt>
    <dgm:pt modelId="{6979CB4E-637E-4F50-8951-2B2EF2D909EF}" type="pres">
      <dgm:prSet presAssocID="{F52C5CEB-FB1A-44A3-AE39-635D5A382F51}" presName="image6" presStyleCnt="0"/>
      <dgm:spPr/>
    </dgm:pt>
    <dgm:pt modelId="{AA6D453E-418F-4463-93B2-A01129A89789}" type="pres">
      <dgm:prSet presAssocID="{F52C5CEB-FB1A-44A3-AE39-635D5A382F51}" presName="imageRepeatNode" presStyleLbl="alignAcc1" presStyleIdx="5" presStyleCnt="6"/>
      <dgm:spPr/>
    </dgm:pt>
    <dgm:pt modelId="{93146B92-DE91-4A76-8AB1-EEC564B42BE6}" type="pres">
      <dgm:prSet presAssocID="{F52C5CEB-FB1A-44A3-AE39-635D5A382F51}" presName="imageaccent6" presStyleCnt="0"/>
      <dgm:spPr/>
    </dgm:pt>
    <dgm:pt modelId="{296A2132-245F-4BDA-B0B5-E32BFE899BCB}" type="pres">
      <dgm:prSet presAssocID="{F52C5CEB-FB1A-44A3-AE39-635D5A382F51}" presName="accentRepeatNode" presStyleLbl="solidAlignAcc1" presStyleIdx="11" presStyleCnt="12"/>
      <dgm:spPr/>
    </dgm:pt>
  </dgm:ptLst>
  <dgm:cxnLst>
    <dgm:cxn modelId="{0C226321-FD98-4A9C-9AA3-158F26B077A5}" type="presOf" srcId="{AE855754-2316-496D-80B8-00B9EB8A9B5B}" destId="{804E74A8-5403-4A3D-8643-4D7F36AF6F7C}" srcOrd="0" destOrd="0" presId="urn:microsoft.com/office/officeart/2008/layout/HexagonCluster"/>
    <dgm:cxn modelId="{C59D6B2B-A117-4814-83A1-6998904DE24B}" srcId="{AE855754-2316-496D-80B8-00B9EB8A9B5B}" destId="{D9EB233A-E7A5-4DAB-A9B3-93F790AA93B0}" srcOrd="4" destOrd="0" parTransId="{E734A002-0422-455E-BFA8-F968D5CF6AA2}" sibTransId="{8FC687EC-3A3F-4981-9666-B455B8D75BF3}"/>
    <dgm:cxn modelId="{11F8EA5F-39BC-4F5F-A687-88CC7971CF4A}" type="presOf" srcId="{F52C5CEB-FB1A-44A3-AE39-635D5A382F51}" destId="{AA6D453E-418F-4463-93B2-A01129A89789}" srcOrd="0" destOrd="0" presId="urn:microsoft.com/office/officeart/2008/layout/HexagonCluster"/>
    <dgm:cxn modelId="{6EEF2451-5E94-4FD6-9CDC-1C5A23D5E945}" type="presOf" srcId="{3B6DCDF7-7A8C-4EF8-B2F3-98CCE1584D2C}" destId="{F95B9BA5-71B2-4F7A-950D-18BB1117A2B3}" srcOrd="0" destOrd="0" presId="urn:microsoft.com/office/officeart/2008/layout/HexagonCluster"/>
    <dgm:cxn modelId="{7ED76772-FECE-4F24-8BD4-F3B70DB63ED2}" type="presOf" srcId="{A58667C5-E860-4577-87C0-EBB78EF05802}" destId="{5614B93E-1BB2-4EED-B0A4-1A3A402EDCD9}" srcOrd="0" destOrd="0" presId="urn:microsoft.com/office/officeart/2008/layout/HexagonCluster"/>
    <dgm:cxn modelId="{BDB2425A-A969-42BF-B6EA-594AEF9EA45D}" type="presOf" srcId="{220AC8D3-1695-458F-851D-E5A31087CF29}" destId="{0E12B030-24CB-49DF-A69C-75819637DA2D}" srcOrd="0" destOrd="0" presId="urn:microsoft.com/office/officeart/2008/layout/HexagonCluster"/>
    <dgm:cxn modelId="{F26CEA7A-3BC7-49F0-9DFF-758470C30C0C}" type="presOf" srcId="{315FC70D-0589-46C7-9C1D-9BED60CA03C9}" destId="{0F145892-C4A3-4DF9-838D-696D4FD7CF40}" srcOrd="0" destOrd="0" presId="urn:microsoft.com/office/officeart/2008/layout/HexagonCluster"/>
    <dgm:cxn modelId="{85D21E7B-C347-4578-A358-16A380A406D1}" type="presOf" srcId="{198EAF5C-B0E1-44CE-B796-903B89498AAC}" destId="{11E51BDB-FE6B-44FC-ACA9-3E0FA4170ADB}" srcOrd="0" destOrd="0" presId="urn:microsoft.com/office/officeart/2008/layout/HexagonCluster"/>
    <dgm:cxn modelId="{74263286-6DFC-4661-99E9-5D65C92583B7}" srcId="{AE855754-2316-496D-80B8-00B9EB8A9B5B}" destId="{3B6DCDF7-7A8C-4EF8-B2F3-98CCE1584D2C}" srcOrd="0" destOrd="0" parTransId="{DE17144E-67FB-4F74-9503-C2B04A855C8B}" sibTransId="{EB6982F1-5890-4D83-98A0-CD98FF1D4B88}"/>
    <dgm:cxn modelId="{2F85848D-BBCA-46A7-9284-7C084EA468DC}" type="presOf" srcId="{1E4A2055-4185-468D-8515-D035E5A4DD10}" destId="{B2E79D28-E333-4109-A5FD-A7EA0832440D}" srcOrd="0" destOrd="0" presId="urn:microsoft.com/office/officeart/2008/layout/HexagonCluster"/>
    <dgm:cxn modelId="{334EFA98-B59B-429B-A8E5-72FB290F6F07}" srcId="{AE855754-2316-496D-80B8-00B9EB8A9B5B}" destId="{220AC8D3-1695-458F-851D-E5A31087CF29}" srcOrd="3" destOrd="0" parTransId="{42B78F65-1BD1-4F91-9C57-F52055A98949}" sibTransId="{198EAF5C-B0E1-44CE-B796-903B89498AAC}"/>
    <dgm:cxn modelId="{02148CB5-BD5F-4CFA-883E-65E71D2C0D01}" srcId="{AE855754-2316-496D-80B8-00B9EB8A9B5B}" destId="{315FC70D-0589-46C7-9C1D-9BED60CA03C9}" srcOrd="2" destOrd="0" parTransId="{0CD71BE8-EB35-490B-B86E-DE9D9CE0B876}" sibTransId="{DC543B37-32FE-44C6-8A02-CD423C44AA5B}"/>
    <dgm:cxn modelId="{0B77C6BB-BFFB-406A-B2C1-96592158B6AB}" type="presOf" srcId="{EB6982F1-5890-4D83-98A0-CD98FF1D4B88}" destId="{509FA8E2-1A38-4BC5-BD41-ED425F461839}" srcOrd="0" destOrd="0" presId="urn:microsoft.com/office/officeart/2008/layout/HexagonCluster"/>
    <dgm:cxn modelId="{278AB6C2-81C0-4055-ACAB-79E4996E0E5D}" srcId="{AE855754-2316-496D-80B8-00B9EB8A9B5B}" destId="{60A21C11-2D59-42FB-A9BB-000D3E13B136}" srcOrd="5" destOrd="0" parTransId="{200A0573-922E-407A-965E-C6E0CB6E8831}" sibTransId="{F52C5CEB-FB1A-44A3-AE39-635D5A382F51}"/>
    <dgm:cxn modelId="{5D63E0C4-434D-40BC-AB70-93A0227E3421}" type="presOf" srcId="{8FC687EC-3A3F-4981-9666-B455B8D75BF3}" destId="{23849202-26F3-4B04-9317-294404794E07}" srcOrd="0" destOrd="0" presId="urn:microsoft.com/office/officeart/2008/layout/HexagonCluster"/>
    <dgm:cxn modelId="{EB8B3EC8-027A-4BD7-8889-1D8F31DAD9E2}" srcId="{AE855754-2316-496D-80B8-00B9EB8A9B5B}" destId="{A58667C5-E860-4577-87C0-EBB78EF05802}" srcOrd="1" destOrd="0" parTransId="{EB75E544-DE6F-4C3D-A517-99D174FA710C}" sibTransId="{1E4A2055-4185-468D-8515-D035E5A4DD10}"/>
    <dgm:cxn modelId="{138797CB-FEA2-4830-BC78-54C75D97A2DE}" type="presOf" srcId="{D9EB233A-E7A5-4DAB-A9B3-93F790AA93B0}" destId="{DAEE8242-0632-460F-9385-78EA3DBEF3B8}" srcOrd="0" destOrd="0" presId="urn:microsoft.com/office/officeart/2008/layout/HexagonCluster"/>
    <dgm:cxn modelId="{A569E2DD-16B2-4AAB-99D7-3868FD215CB4}" type="presOf" srcId="{DC543B37-32FE-44C6-8A02-CD423C44AA5B}" destId="{80F8549C-58EA-47D2-B877-8CFD1A92859D}" srcOrd="0" destOrd="0" presId="urn:microsoft.com/office/officeart/2008/layout/HexagonCluster"/>
    <dgm:cxn modelId="{C4DAEDE0-D3EE-496E-A597-E63A645625C7}" type="presOf" srcId="{60A21C11-2D59-42FB-A9BB-000D3E13B136}" destId="{02252DCF-16DD-4ACC-997E-A9C16602E37D}" srcOrd="0" destOrd="0" presId="urn:microsoft.com/office/officeart/2008/layout/HexagonCluster"/>
    <dgm:cxn modelId="{2E609E05-FA77-4858-9FED-2B7317734CE8}" type="presParOf" srcId="{804E74A8-5403-4A3D-8643-4D7F36AF6F7C}" destId="{15A80EA1-7B0D-432F-90A8-C8319C771CFB}" srcOrd="0" destOrd="0" presId="urn:microsoft.com/office/officeart/2008/layout/HexagonCluster"/>
    <dgm:cxn modelId="{8D27ED28-516B-4E33-98AC-EEB9E8A4B031}" type="presParOf" srcId="{15A80EA1-7B0D-432F-90A8-C8319C771CFB}" destId="{F95B9BA5-71B2-4F7A-950D-18BB1117A2B3}" srcOrd="0" destOrd="0" presId="urn:microsoft.com/office/officeart/2008/layout/HexagonCluster"/>
    <dgm:cxn modelId="{EFBEEBB8-40D5-49FF-B956-6A2565DE4ECF}" type="presParOf" srcId="{804E74A8-5403-4A3D-8643-4D7F36AF6F7C}" destId="{DFC9F666-C482-435D-B846-C825E77CA03F}" srcOrd="1" destOrd="0" presId="urn:microsoft.com/office/officeart/2008/layout/HexagonCluster"/>
    <dgm:cxn modelId="{FDCEA501-62E4-453C-912E-5F2BD7080830}" type="presParOf" srcId="{DFC9F666-C482-435D-B846-C825E77CA03F}" destId="{E8F9EB30-BE39-4561-BC26-3014380B05D1}" srcOrd="0" destOrd="0" presId="urn:microsoft.com/office/officeart/2008/layout/HexagonCluster"/>
    <dgm:cxn modelId="{4CFBF357-ABB6-4BCC-B2D4-A4AE86EFF90E}" type="presParOf" srcId="{804E74A8-5403-4A3D-8643-4D7F36AF6F7C}" destId="{D9ACCA3C-64A4-45A6-A320-D68CDE9446E2}" srcOrd="2" destOrd="0" presId="urn:microsoft.com/office/officeart/2008/layout/HexagonCluster"/>
    <dgm:cxn modelId="{DCB12790-5749-4733-8B6A-82707E4FEC51}" type="presParOf" srcId="{D9ACCA3C-64A4-45A6-A320-D68CDE9446E2}" destId="{509FA8E2-1A38-4BC5-BD41-ED425F461839}" srcOrd="0" destOrd="0" presId="urn:microsoft.com/office/officeart/2008/layout/HexagonCluster"/>
    <dgm:cxn modelId="{C9506E8D-CE14-4642-BC55-B10E96A7F54D}" type="presParOf" srcId="{804E74A8-5403-4A3D-8643-4D7F36AF6F7C}" destId="{06E3A15D-8C0E-4876-B6F4-21D7C117B973}" srcOrd="3" destOrd="0" presId="urn:microsoft.com/office/officeart/2008/layout/HexagonCluster"/>
    <dgm:cxn modelId="{417274FE-B72E-4AAE-A30B-A2D5EE35AF79}" type="presParOf" srcId="{06E3A15D-8C0E-4876-B6F4-21D7C117B973}" destId="{8994A5B3-DF8B-47FD-B445-5C7D33D76DDA}" srcOrd="0" destOrd="0" presId="urn:microsoft.com/office/officeart/2008/layout/HexagonCluster"/>
    <dgm:cxn modelId="{EF84A885-A7EA-47A2-8A8E-1E4A4DB63EF5}" type="presParOf" srcId="{804E74A8-5403-4A3D-8643-4D7F36AF6F7C}" destId="{74B4A72D-37AF-45E1-91D0-2E566F81314B}" srcOrd="4" destOrd="0" presId="urn:microsoft.com/office/officeart/2008/layout/HexagonCluster"/>
    <dgm:cxn modelId="{2DB9E30B-2F15-4A4F-A530-38AD8A9808C0}" type="presParOf" srcId="{74B4A72D-37AF-45E1-91D0-2E566F81314B}" destId="{5614B93E-1BB2-4EED-B0A4-1A3A402EDCD9}" srcOrd="0" destOrd="0" presId="urn:microsoft.com/office/officeart/2008/layout/HexagonCluster"/>
    <dgm:cxn modelId="{3C7EADB6-0B39-496E-B7C1-8D1007FC8CA5}" type="presParOf" srcId="{804E74A8-5403-4A3D-8643-4D7F36AF6F7C}" destId="{D7AE7857-14E2-4B74-97CC-041B72C46FF5}" srcOrd="5" destOrd="0" presId="urn:microsoft.com/office/officeart/2008/layout/HexagonCluster"/>
    <dgm:cxn modelId="{A211B5EB-7605-4178-9CF2-227830BFCCA6}" type="presParOf" srcId="{D7AE7857-14E2-4B74-97CC-041B72C46FF5}" destId="{B45536D9-B7E6-439B-B794-0ABD0F8EFEB2}" srcOrd="0" destOrd="0" presId="urn:microsoft.com/office/officeart/2008/layout/HexagonCluster"/>
    <dgm:cxn modelId="{33904600-2D20-48D8-AA8A-A45004735AE4}" type="presParOf" srcId="{804E74A8-5403-4A3D-8643-4D7F36AF6F7C}" destId="{538C6DBB-BDC9-4B73-BBE2-FE1743A57BFC}" srcOrd="6" destOrd="0" presId="urn:microsoft.com/office/officeart/2008/layout/HexagonCluster"/>
    <dgm:cxn modelId="{1CBAF771-D5AA-4B2E-BF1E-72328B3E5AE3}" type="presParOf" srcId="{538C6DBB-BDC9-4B73-BBE2-FE1743A57BFC}" destId="{B2E79D28-E333-4109-A5FD-A7EA0832440D}" srcOrd="0" destOrd="0" presId="urn:microsoft.com/office/officeart/2008/layout/HexagonCluster"/>
    <dgm:cxn modelId="{F7034CAB-D754-44BB-8D20-4673A35185C6}" type="presParOf" srcId="{804E74A8-5403-4A3D-8643-4D7F36AF6F7C}" destId="{7A57ECB4-75F6-4F8A-B513-AF391AF27FB3}" srcOrd="7" destOrd="0" presId="urn:microsoft.com/office/officeart/2008/layout/HexagonCluster"/>
    <dgm:cxn modelId="{58EE1DEC-3674-442D-84E6-AFEED2087220}" type="presParOf" srcId="{7A57ECB4-75F6-4F8A-B513-AF391AF27FB3}" destId="{5B1F852E-D124-4A26-B079-0AB57E6CAF36}" srcOrd="0" destOrd="0" presId="urn:microsoft.com/office/officeart/2008/layout/HexagonCluster"/>
    <dgm:cxn modelId="{1F0CCCF3-BE55-4CE4-A46C-006D3F003CB1}" type="presParOf" srcId="{804E74A8-5403-4A3D-8643-4D7F36AF6F7C}" destId="{9BCCFA3C-40F8-42BB-A354-DF4E33CC5AB6}" srcOrd="8" destOrd="0" presId="urn:microsoft.com/office/officeart/2008/layout/HexagonCluster"/>
    <dgm:cxn modelId="{71D02AF1-22B7-4EC4-B839-0240881A77EF}" type="presParOf" srcId="{9BCCFA3C-40F8-42BB-A354-DF4E33CC5AB6}" destId="{0F145892-C4A3-4DF9-838D-696D4FD7CF40}" srcOrd="0" destOrd="0" presId="urn:microsoft.com/office/officeart/2008/layout/HexagonCluster"/>
    <dgm:cxn modelId="{79EDD27C-5741-4539-800B-3194B1E84770}" type="presParOf" srcId="{804E74A8-5403-4A3D-8643-4D7F36AF6F7C}" destId="{C4A29A4D-E499-4859-88AD-4329B6760B7C}" srcOrd="9" destOrd="0" presId="urn:microsoft.com/office/officeart/2008/layout/HexagonCluster"/>
    <dgm:cxn modelId="{15933FA7-D980-438D-B79E-635B3C6496F0}" type="presParOf" srcId="{C4A29A4D-E499-4859-88AD-4329B6760B7C}" destId="{EBE1BE21-A54C-4870-95D4-065DC958E971}" srcOrd="0" destOrd="0" presId="urn:microsoft.com/office/officeart/2008/layout/HexagonCluster"/>
    <dgm:cxn modelId="{D3B2EB8F-CF43-4D3D-96A6-C8555975BA1D}" type="presParOf" srcId="{804E74A8-5403-4A3D-8643-4D7F36AF6F7C}" destId="{B914396E-369C-4162-A3A4-A266D35BAD93}" srcOrd="10" destOrd="0" presId="urn:microsoft.com/office/officeart/2008/layout/HexagonCluster"/>
    <dgm:cxn modelId="{23BD51C7-10E5-4E62-A9A2-C12805848DE3}" type="presParOf" srcId="{B914396E-369C-4162-A3A4-A266D35BAD93}" destId="{80F8549C-58EA-47D2-B877-8CFD1A92859D}" srcOrd="0" destOrd="0" presId="urn:microsoft.com/office/officeart/2008/layout/HexagonCluster"/>
    <dgm:cxn modelId="{FE4105BC-3030-4AA7-8E92-6DAE5B8D50AF}" type="presParOf" srcId="{804E74A8-5403-4A3D-8643-4D7F36AF6F7C}" destId="{0BAA6779-F1B1-4ABE-9A2A-EAE19C572AED}" srcOrd="11" destOrd="0" presId="urn:microsoft.com/office/officeart/2008/layout/HexagonCluster"/>
    <dgm:cxn modelId="{FB0D2552-346C-46A9-A173-B52A5D8B8BE1}" type="presParOf" srcId="{0BAA6779-F1B1-4ABE-9A2A-EAE19C572AED}" destId="{2071A31C-F905-4A06-B89F-DC7C9FE95DC3}" srcOrd="0" destOrd="0" presId="urn:microsoft.com/office/officeart/2008/layout/HexagonCluster"/>
    <dgm:cxn modelId="{CF4B0322-9D42-425F-A557-C7B85101B250}" type="presParOf" srcId="{804E74A8-5403-4A3D-8643-4D7F36AF6F7C}" destId="{2B492F9D-04A9-49BE-BE57-295CD2D2B810}" srcOrd="12" destOrd="0" presId="urn:microsoft.com/office/officeart/2008/layout/HexagonCluster"/>
    <dgm:cxn modelId="{4F4DDCCC-1A59-4F46-B07B-6CB49A163314}" type="presParOf" srcId="{2B492F9D-04A9-49BE-BE57-295CD2D2B810}" destId="{0E12B030-24CB-49DF-A69C-75819637DA2D}" srcOrd="0" destOrd="0" presId="urn:microsoft.com/office/officeart/2008/layout/HexagonCluster"/>
    <dgm:cxn modelId="{C41AF123-949C-47A6-88FA-70D9EEDA45BD}" type="presParOf" srcId="{804E74A8-5403-4A3D-8643-4D7F36AF6F7C}" destId="{AEBA2F32-B110-449F-B4DA-3375CD8F5B9D}" srcOrd="13" destOrd="0" presId="urn:microsoft.com/office/officeart/2008/layout/HexagonCluster"/>
    <dgm:cxn modelId="{2CD1A6D6-D71B-46A1-8B78-9A6DDAF5F8EA}" type="presParOf" srcId="{AEBA2F32-B110-449F-B4DA-3375CD8F5B9D}" destId="{916ADFDF-E6E5-496D-ADD9-602C6821759E}" srcOrd="0" destOrd="0" presId="urn:microsoft.com/office/officeart/2008/layout/HexagonCluster"/>
    <dgm:cxn modelId="{949744E3-40E4-4DB3-A345-3160A0E0D4EE}" type="presParOf" srcId="{804E74A8-5403-4A3D-8643-4D7F36AF6F7C}" destId="{A3ADFE6A-B6DA-4143-BA25-434F2831CC76}" srcOrd="14" destOrd="0" presId="urn:microsoft.com/office/officeart/2008/layout/HexagonCluster"/>
    <dgm:cxn modelId="{007F16BB-965B-47D5-B010-498B2A42AFB3}" type="presParOf" srcId="{A3ADFE6A-B6DA-4143-BA25-434F2831CC76}" destId="{11E51BDB-FE6B-44FC-ACA9-3E0FA4170ADB}" srcOrd="0" destOrd="0" presId="urn:microsoft.com/office/officeart/2008/layout/HexagonCluster"/>
    <dgm:cxn modelId="{3841BD5A-69FC-4D54-88D7-3CF6C4C48953}" type="presParOf" srcId="{804E74A8-5403-4A3D-8643-4D7F36AF6F7C}" destId="{43059846-A4D9-4B13-A3F6-21327D907DC2}" srcOrd="15" destOrd="0" presId="urn:microsoft.com/office/officeart/2008/layout/HexagonCluster"/>
    <dgm:cxn modelId="{2B13F22A-8D07-4986-9EF3-980D2F2B30A8}" type="presParOf" srcId="{43059846-A4D9-4B13-A3F6-21327D907DC2}" destId="{9C1F1699-ABBD-43FD-8406-A83702BCC316}" srcOrd="0" destOrd="0" presId="urn:microsoft.com/office/officeart/2008/layout/HexagonCluster"/>
    <dgm:cxn modelId="{030C3926-2046-4EE7-85CA-833B2DAC077B}" type="presParOf" srcId="{804E74A8-5403-4A3D-8643-4D7F36AF6F7C}" destId="{4141F2D3-8853-416E-B984-5AC8AF035014}" srcOrd="16" destOrd="0" presId="urn:microsoft.com/office/officeart/2008/layout/HexagonCluster"/>
    <dgm:cxn modelId="{09BF70FB-1903-45B2-952D-B478B4B4E4BC}" type="presParOf" srcId="{4141F2D3-8853-416E-B984-5AC8AF035014}" destId="{DAEE8242-0632-460F-9385-78EA3DBEF3B8}" srcOrd="0" destOrd="0" presId="urn:microsoft.com/office/officeart/2008/layout/HexagonCluster"/>
    <dgm:cxn modelId="{5B551C13-46FE-4290-A73D-430F0ADD1A72}" type="presParOf" srcId="{804E74A8-5403-4A3D-8643-4D7F36AF6F7C}" destId="{4A500264-DE64-4AE1-83F4-2C751D6F7897}" srcOrd="17" destOrd="0" presId="urn:microsoft.com/office/officeart/2008/layout/HexagonCluster"/>
    <dgm:cxn modelId="{36D363FE-9712-4818-8188-00863F52CEF4}" type="presParOf" srcId="{4A500264-DE64-4AE1-83F4-2C751D6F7897}" destId="{8591B404-02C4-4313-9FA1-9E7E4D1721E3}" srcOrd="0" destOrd="0" presId="urn:microsoft.com/office/officeart/2008/layout/HexagonCluster"/>
    <dgm:cxn modelId="{990E7303-C359-4771-A002-3ED58222F2FE}" type="presParOf" srcId="{804E74A8-5403-4A3D-8643-4D7F36AF6F7C}" destId="{F063BE02-75A9-4644-90C0-F80429F5AE8E}" srcOrd="18" destOrd="0" presId="urn:microsoft.com/office/officeart/2008/layout/HexagonCluster"/>
    <dgm:cxn modelId="{CC33A7B9-9188-499D-AD1F-2E876A84FF48}" type="presParOf" srcId="{F063BE02-75A9-4644-90C0-F80429F5AE8E}" destId="{23849202-26F3-4B04-9317-294404794E07}" srcOrd="0" destOrd="0" presId="urn:microsoft.com/office/officeart/2008/layout/HexagonCluster"/>
    <dgm:cxn modelId="{D24FC75E-B97E-4558-A387-517D75C9043D}" type="presParOf" srcId="{804E74A8-5403-4A3D-8643-4D7F36AF6F7C}" destId="{CD533ADC-0557-4E89-8959-F67727CA99B4}" srcOrd="19" destOrd="0" presId="urn:microsoft.com/office/officeart/2008/layout/HexagonCluster"/>
    <dgm:cxn modelId="{F4DBE278-26F5-4F29-A05C-A1452A248296}" type="presParOf" srcId="{CD533ADC-0557-4E89-8959-F67727CA99B4}" destId="{5EB79D60-D9DE-4214-9096-6A84D81944FC}" srcOrd="0" destOrd="0" presId="urn:microsoft.com/office/officeart/2008/layout/HexagonCluster"/>
    <dgm:cxn modelId="{E9948C4D-D6E0-40F9-BF62-B9E2BF401E90}" type="presParOf" srcId="{804E74A8-5403-4A3D-8643-4D7F36AF6F7C}" destId="{63BF646E-0565-4081-B716-FF84FAACB5E3}" srcOrd="20" destOrd="0" presId="urn:microsoft.com/office/officeart/2008/layout/HexagonCluster"/>
    <dgm:cxn modelId="{75449B97-6C53-42A7-9EBD-F74EBF9B8856}" type="presParOf" srcId="{63BF646E-0565-4081-B716-FF84FAACB5E3}" destId="{02252DCF-16DD-4ACC-997E-A9C16602E37D}" srcOrd="0" destOrd="0" presId="urn:microsoft.com/office/officeart/2008/layout/HexagonCluster"/>
    <dgm:cxn modelId="{4309876B-2B16-4027-9CA8-A477A711C467}" type="presParOf" srcId="{804E74A8-5403-4A3D-8643-4D7F36AF6F7C}" destId="{31BEFD0E-EC49-458A-B301-EC9F1DDBF635}" srcOrd="21" destOrd="0" presId="urn:microsoft.com/office/officeart/2008/layout/HexagonCluster"/>
    <dgm:cxn modelId="{69DDC906-6AFE-44ED-B71B-20679A7A7531}" type="presParOf" srcId="{31BEFD0E-EC49-458A-B301-EC9F1DDBF635}" destId="{5D1FF32D-6178-4D34-96BF-8121731D8366}" srcOrd="0" destOrd="0" presId="urn:microsoft.com/office/officeart/2008/layout/HexagonCluster"/>
    <dgm:cxn modelId="{D11D36A3-715D-4AE8-9C02-3730C5B912E7}" type="presParOf" srcId="{804E74A8-5403-4A3D-8643-4D7F36AF6F7C}" destId="{6979CB4E-637E-4F50-8951-2B2EF2D909EF}" srcOrd="22" destOrd="0" presId="urn:microsoft.com/office/officeart/2008/layout/HexagonCluster"/>
    <dgm:cxn modelId="{0C1F41CB-EE9D-4417-B7D3-318ED8800913}" type="presParOf" srcId="{6979CB4E-637E-4F50-8951-2B2EF2D909EF}" destId="{AA6D453E-418F-4463-93B2-A01129A89789}" srcOrd="0" destOrd="0" presId="urn:microsoft.com/office/officeart/2008/layout/HexagonCluster"/>
    <dgm:cxn modelId="{AF2DC877-5E9A-4316-8C64-C2F736FEF35E}" type="presParOf" srcId="{804E74A8-5403-4A3D-8643-4D7F36AF6F7C}" destId="{93146B92-DE91-4A76-8AB1-EEC564B42BE6}" srcOrd="23" destOrd="0" presId="urn:microsoft.com/office/officeart/2008/layout/HexagonCluster"/>
    <dgm:cxn modelId="{763FE771-109B-48EE-8EA7-9B4681CD0F7A}" type="presParOf" srcId="{93146B92-DE91-4A76-8AB1-EEC564B42BE6}" destId="{296A2132-245F-4BDA-B0B5-E32BFE899BC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B9BA5-71B2-4F7A-950D-18BB1117A2B3}">
      <dsp:nvSpPr>
        <dsp:cNvPr id="0" name=""/>
        <dsp:cNvSpPr/>
      </dsp:nvSpPr>
      <dsp:spPr>
        <a:xfrm>
          <a:off x="1891092" y="2938936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Chantajes sexuales o persecuciones. Proposiciones o amenazas para conseguir favores sexuales.</a:t>
          </a:r>
        </a:p>
      </dsp:txBody>
      <dsp:txXfrm>
        <a:off x="2210196" y="3212946"/>
        <a:ext cx="1421986" cy="1221037"/>
      </dsp:txXfrm>
    </dsp:sp>
    <dsp:sp modelId="{E8F9EB30-BE39-4561-BC26-3014380B05D1}">
      <dsp:nvSpPr>
        <dsp:cNvPr id="0" name=""/>
        <dsp:cNvSpPr/>
      </dsp:nvSpPr>
      <dsp:spPr>
        <a:xfrm>
          <a:off x="1940248" y="3730057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FA8E2-1A38-4BC5-BD41-ED425F461839}">
      <dsp:nvSpPr>
        <dsp:cNvPr id="0" name=""/>
        <dsp:cNvSpPr/>
      </dsp:nvSpPr>
      <dsp:spPr>
        <a:xfrm>
          <a:off x="118189" y="1960999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4A5B3-DF8B-47FD-B445-5C7D33D76DDA}">
      <dsp:nvSpPr>
        <dsp:cNvPr id="0" name=""/>
        <dsp:cNvSpPr/>
      </dsp:nvSpPr>
      <dsp:spPr>
        <a:xfrm>
          <a:off x="1529520" y="3495398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4B93E-1BB2-4EED-B0A4-1A3A402EDCD9}">
      <dsp:nvSpPr>
        <dsp:cNvPr id="0" name=""/>
        <dsp:cNvSpPr/>
      </dsp:nvSpPr>
      <dsp:spPr>
        <a:xfrm>
          <a:off x="3663995" y="1955873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Obligación a mirar pornografía o presenciar actos sexuales.</a:t>
          </a:r>
          <a:endParaRPr lang="es-PE" sz="1200" kern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983099" y="2229883"/>
        <a:ext cx="1421986" cy="1221037"/>
      </dsp:txXfrm>
    </dsp:sp>
    <dsp:sp modelId="{B45536D9-B7E6-439B-B794-0ABD0F8EFEB2}">
      <dsp:nvSpPr>
        <dsp:cNvPr id="0" name=""/>
        <dsp:cNvSpPr/>
      </dsp:nvSpPr>
      <dsp:spPr>
        <a:xfrm>
          <a:off x="5081881" y="3485715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79D28-E333-4109-A5FD-A7EA0832440D}">
      <dsp:nvSpPr>
        <dsp:cNvPr id="0" name=""/>
        <dsp:cNvSpPr/>
      </dsp:nvSpPr>
      <dsp:spPr>
        <a:xfrm>
          <a:off x="5435806" y="2935519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F852E-D124-4A26-B079-0AB57E6CAF36}">
      <dsp:nvSpPr>
        <dsp:cNvPr id="0" name=""/>
        <dsp:cNvSpPr/>
      </dsp:nvSpPr>
      <dsp:spPr>
        <a:xfrm>
          <a:off x="5486055" y="3722653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45892-C4A3-4DF9-838D-696D4FD7CF40}">
      <dsp:nvSpPr>
        <dsp:cNvPr id="0" name=""/>
        <dsp:cNvSpPr/>
      </dsp:nvSpPr>
      <dsp:spPr>
        <a:xfrm>
          <a:off x="1891092" y="983632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Miradas sugerentes y persistentes.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Gestos de carácter sexual.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Sonidos, silbidos, comentarios o chistes sexuales humillantes, hostiles u ofensivos. </a:t>
          </a:r>
          <a:endParaRPr lang="es-PE" sz="1200" kern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2210196" y="1257642"/>
        <a:ext cx="1421986" cy="1221037"/>
      </dsp:txXfrm>
    </dsp:sp>
    <dsp:sp modelId="{EBE1BE21-A54C-4870-95D4-065DC958E971}">
      <dsp:nvSpPr>
        <dsp:cNvPr id="0" name=""/>
        <dsp:cNvSpPr/>
      </dsp:nvSpPr>
      <dsp:spPr>
        <a:xfrm>
          <a:off x="3302424" y="1017236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8549C-58EA-47D2-B877-8CFD1A92859D}">
      <dsp:nvSpPr>
        <dsp:cNvPr id="0" name=""/>
        <dsp:cNvSpPr/>
      </dsp:nvSpPr>
      <dsp:spPr>
        <a:xfrm>
          <a:off x="3663995" y="0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1A31C-F905-4A06-B89F-DC7C9FE95DC3}">
      <dsp:nvSpPr>
        <dsp:cNvPr id="0" name=""/>
        <dsp:cNvSpPr/>
      </dsp:nvSpPr>
      <dsp:spPr>
        <a:xfrm>
          <a:off x="3721891" y="783716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2B030-24CB-49DF-A69C-75819637DA2D}">
      <dsp:nvSpPr>
        <dsp:cNvPr id="0" name=""/>
        <dsp:cNvSpPr/>
      </dsp:nvSpPr>
      <dsp:spPr>
        <a:xfrm>
          <a:off x="5435806" y="979645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Roces o acercamientos innecesarios, abrazos prolongados y besos innecesarios. </a:t>
          </a:r>
          <a:r>
            <a:rPr lang="es-ES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Apretones, manoseos o abuso o violación sexual.</a:t>
          </a:r>
          <a:endParaRPr lang="es-PE" sz="1200" kern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5754910" y="1253655"/>
        <a:ext cx="1421986" cy="1221037"/>
      </dsp:txXfrm>
    </dsp:sp>
    <dsp:sp modelId="{916ADFDF-E6E5-496D-ADD9-602C6821759E}">
      <dsp:nvSpPr>
        <dsp:cNvPr id="0" name=""/>
        <dsp:cNvSpPr/>
      </dsp:nvSpPr>
      <dsp:spPr>
        <a:xfrm>
          <a:off x="7218541" y="1763362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51BDB-FE6B-44FC-ACA9-3E0FA4170ADB}">
      <dsp:nvSpPr>
        <dsp:cNvPr id="0" name=""/>
        <dsp:cNvSpPr/>
      </dsp:nvSpPr>
      <dsp:spPr>
        <a:xfrm>
          <a:off x="7208709" y="1974099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1699-ABBD-43FD-8406-A83702BCC316}">
      <dsp:nvSpPr>
        <dsp:cNvPr id="0" name=""/>
        <dsp:cNvSpPr/>
      </dsp:nvSpPr>
      <dsp:spPr>
        <a:xfrm>
          <a:off x="7610699" y="2005995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8242-0632-460F-9385-78EA3DBEF3B8}">
      <dsp:nvSpPr>
        <dsp:cNvPr id="0" name=""/>
        <dsp:cNvSpPr/>
      </dsp:nvSpPr>
      <dsp:spPr>
        <a:xfrm>
          <a:off x="7208709" y="18795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2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Difusión de rumores sexuales. Llamadas, mensajes o notas incógnitas de connotación sexual.</a:t>
          </a:r>
          <a:endParaRPr lang="es-PE" sz="1200" kern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7527813" y="292805"/>
        <a:ext cx="1421986" cy="1221037"/>
      </dsp:txXfrm>
    </dsp:sp>
    <dsp:sp modelId="{8591B404-02C4-4313-9FA1-9E7E4D1721E3}">
      <dsp:nvSpPr>
        <dsp:cNvPr id="0" name=""/>
        <dsp:cNvSpPr/>
      </dsp:nvSpPr>
      <dsp:spPr>
        <a:xfrm>
          <a:off x="8991444" y="811624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49202-26F3-4B04-9317-294404794E07}">
      <dsp:nvSpPr>
        <dsp:cNvPr id="0" name=""/>
        <dsp:cNvSpPr/>
      </dsp:nvSpPr>
      <dsp:spPr>
        <a:xfrm>
          <a:off x="8981613" y="1005845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79D60-D9DE-4214-9096-6A84D81944FC}">
      <dsp:nvSpPr>
        <dsp:cNvPr id="0" name=""/>
        <dsp:cNvSpPr/>
      </dsp:nvSpPr>
      <dsp:spPr>
        <a:xfrm>
          <a:off x="9392341" y="1045145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52DCF-16DD-4ACC-997E-A9C16602E37D}">
      <dsp:nvSpPr>
        <dsp:cNvPr id="0" name=""/>
        <dsp:cNvSpPr/>
      </dsp:nvSpPr>
      <dsp:spPr>
        <a:xfrm>
          <a:off x="8981613" y="2958301"/>
          <a:ext cx="2060194" cy="17690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200" kern="12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Difusión de fotos y videos íntimos.</a:t>
          </a:r>
          <a:endParaRPr lang="es-PE" sz="1200" kern="1200" dirty="0">
            <a:solidFill>
              <a:schemeClr val="tx1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9300717" y="3232311"/>
        <a:ext cx="1421986" cy="1221037"/>
      </dsp:txXfrm>
    </dsp:sp>
    <dsp:sp modelId="{5D1FF32D-6178-4D34-96BF-8121731D8366}">
      <dsp:nvSpPr>
        <dsp:cNvPr id="0" name=""/>
        <dsp:cNvSpPr/>
      </dsp:nvSpPr>
      <dsp:spPr>
        <a:xfrm>
          <a:off x="9390156" y="4507508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D453E-418F-4463-93B2-A01129A89789}">
      <dsp:nvSpPr>
        <dsp:cNvPr id="0" name=""/>
        <dsp:cNvSpPr/>
      </dsp:nvSpPr>
      <dsp:spPr>
        <a:xfrm>
          <a:off x="7208709" y="3926556"/>
          <a:ext cx="2060194" cy="176905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rcRect/>
          <a:stretch>
            <a:fillRect l="-7000" r="-7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A2132-245F-4BDA-B0B5-E32BFE899BCB}">
      <dsp:nvSpPr>
        <dsp:cNvPr id="0" name=""/>
        <dsp:cNvSpPr/>
      </dsp:nvSpPr>
      <dsp:spPr>
        <a:xfrm>
          <a:off x="9007829" y="4702868"/>
          <a:ext cx="240319" cy="207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67ab5f18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167ab5f1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67ab5f18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167ab5f1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cfa2763d6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7cfa2763d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cfa2763d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7cfa2763d6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PE"/>
              <a:t>En esta lámina, el DAS presenta al gerente de sede y dirección de facultad (en caso exista la posición). Es importante recalcar nuestra misión</a:t>
            </a:r>
            <a:r>
              <a:rPr lang="es-PE" sz="1200">
                <a:latin typeface="Calibri"/>
                <a:ea typeface="Calibri"/>
                <a:cs typeface="Calibri"/>
                <a:sym typeface="Calibri"/>
              </a:rPr>
              <a:t>“Transformar la vida de nuestros estudiantes mediante procesos educativos innovadores que privilegien el aprendizaje, el pensamiento crítico y el espíritu emprendedor, permitiéndoles contribuir al desarrollo sostenible de nuestra sociedad y al logro de sus objetivos de vida”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7cfa2763d6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cfa2763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7cfa2763d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7cfa2763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67ab5f18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5" name="Google Shape;125;g3167ab5f1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67ab5f18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67ab5f18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2762002" y="620032"/>
            <a:ext cx="4291941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044534" y="2945246"/>
            <a:ext cx="6175664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1032659" y="2434607"/>
            <a:ext cx="6175664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2"/>
          </p:nvPr>
        </p:nvSpPr>
        <p:spPr>
          <a:xfrm>
            <a:off x="2487613" y="233363"/>
            <a:ext cx="5561234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726376" y="293874"/>
            <a:ext cx="4291941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1032659" y="2434607"/>
            <a:ext cx="6175664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2">
  <p:cSld name="Diapositiva de título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7cfa2763d6_0_55"/>
          <p:cNvSpPr txBox="1">
            <a:spLocks noGrp="1"/>
          </p:cNvSpPr>
          <p:nvPr>
            <p:ph type="body" idx="1"/>
          </p:nvPr>
        </p:nvSpPr>
        <p:spPr>
          <a:xfrm>
            <a:off x="1032659" y="2434607"/>
            <a:ext cx="6175800" cy="28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7cfa2763d6_0_25"/>
          <p:cNvSpPr txBox="1">
            <a:spLocks noGrp="1"/>
          </p:cNvSpPr>
          <p:nvPr>
            <p:ph type="body" idx="1"/>
          </p:nvPr>
        </p:nvSpPr>
        <p:spPr>
          <a:xfrm>
            <a:off x="1032659" y="2434607"/>
            <a:ext cx="6175800" cy="28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D6422C3-F11A-4B46-B37E-A782D589D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6376" y="293874"/>
            <a:ext cx="4291941" cy="964911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Sharp Grotesk Bold 15" panose="00000806000000000000" pitchFamily="50" charset="0"/>
              </a:defRPr>
            </a:lvl1pPr>
          </a:lstStyle>
          <a:p>
            <a:r>
              <a:rPr lang="es-ES" dirty="0"/>
              <a:t>TÍTULO XXXXXXXX</a:t>
            </a:r>
            <a:endParaRPr lang="es-PE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4271F8-DCB0-489A-8F7C-77366A4BB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659" y="2434607"/>
            <a:ext cx="6175664" cy="28384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latin typeface="Telegraf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PE" dirty="0"/>
              <a:t>CUERPO DE TEXTO</a:t>
            </a:r>
          </a:p>
          <a:p>
            <a:pPr lvl="0"/>
            <a:r>
              <a:rPr lang="es-PE" dirty="0" err="1"/>
              <a:t>Lorem</a:t>
            </a:r>
            <a:r>
              <a:rPr lang="es-PE" dirty="0"/>
              <a:t> </a:t>
            </a:r>
            <a:r>
              <a:rPr lang="es-PE" dirty="0" err="1"/>
              <a:t>ipsum</a:t>
            </a:r>
            <a:r>
              <a:rPr lang="es-PE" dirty="0"/>
              <a:t> dolor </a:t>
            </a:r>
            <a:r>
              <a:rPr lang="es-PE" dirty="0" err="1"/>
              <a:t>sit</a:t>
            </a:r>
            <a:r>
              <a:rPr lang="es-PE" dirty="0"/>
              <a:t> </a:t>
            </a:r>
            <a:r>
              <a:rPr lang="es-PE" dirty="0" err="1"/>
              <a:t>amet</a:t>
            </a:r>
            <a:r>
              <a:rPr lang="es-PE" dirty="0"/>
              <a:t>, </a:t>
            </a:r>
            <a:r>
              <a:rPr lang="es-PE" dirty="0" err="1"/>
              <a:t>consectetuer</a:t>
            </a:r>
            <a:r>
              <a:rPr lang="es-PE" dirty="0"/>
              <a:t> </a:t>
            </a:r>
            <a:r>
              <a:rPr lang="es-PE" dirty="0" err="1"/>
              <a:t>adipiscing</a:t>
            </a:r>
            <a:r>
              <a:rPr lang="es-PE" dirty="0"/>
              <a:t> </a:t>
            </a:r>
            <a:r>
              <a:rPr lang="es-PE" dirty="0" err="1"/>
              <a:t>elit</a:t>
            </a:r>
            <a:r>
              <a:rPr lang="es-PE" dirty="0"/>
              <a:t>, sed </a:t>
            </a:r>
            <a:r>
              <a:rPr lang="es-PE" dirty="0" err="1"/>
              <a:t>diam</a:t>
            </a:r>
            <a:r>
              <a:rPr lang="es-PE" dirty="0"/>
              <a:t> </a:t>
            </a:r>
            <a:r>
              <a:rPr lang="es-PE" dirty="0" err="1"/>
              <a:t>nonummy</a:t>
            </a:r>
            <a:r>
              <a:rPr lang="es-PE" dirty="0"/>
              <a:t> </a:t>
            </a:r>
            <a:r>
              <a:rPr lang="es-PE" dirty="0" err="1"/>
              <a:t>nibh</a:t>
            </a:r>
            <a:r>
              <a:rPr lang="es-PE" dirty="0"/>
              <a:t> </a:t>
            </a:r>
            <a:r>
              <a:rPr lang="es-PE" dirty="0" err="1"/>
              <a:t>euismod</a:t>
            </a:r>
            <a:r>
              <a:rPr lang="es-PE" dirty="0"/>
              <a:t> </a:t>
            </a:r>
            <a:r>
              <a:rPr lang="es-PE" dirty="0" err="1"/>
              <a:t>tincidunt</a:t>
            </a:r>
            <a:r>
              <a:rPr lang="es-PE" dirty="0"/>
              <a:t> ut </a:t>
            </a:r>
            <a:r>
              <a:rPr lang="es-PE" dirty="0" err="1"/>
              <a:t>laoreet</a:t>
            </a:r>
            <a:r>
              <a:rPr lang="es-PE" dirty="0"/>
              <a:t> </a:t>
            </a:r>
            <a:r>
              <a:rPr lang="es-PE" dirty="0" err="1"/>
              <a:t>dolore</a:t>
            </a:r>
            <a:r>
              <a:rPr lang="es-PE" dirty="0"/>
              <a:t> </a:t>
            </a:r>
            <a:r>
              <a:rPr lang="es-PE" dirty="0" err="1"/>
              <a:t>vulputate</a:t>
            </a:r>
            <a:r>
              <a:rPr lang="es-PE" dirty="0"/>
              <a:t> </a:t>
            </a:r>
            <a:r>
              <a:rPr lang="es-PE" dirty="0" err="1"/>
              <a:t>velit</a:t>
            </a:r>
            <a:r>
              <a:rPr lang="es-PE" dirty="0"/>
              <a:t> </a:t>
            </a:r>
            <a:r>
              <a:rPr lang="es-PE" dirty="0" err="1"/>
              <a:t>esse</a:t>
            </a:r>
            <a:r>
              <a:rPr lang="es-PE" dirty="0"/>
              <a:t> </a:t>
            </a:r>
            <a:r>
              <a:rPr lang="es-PE" dirty="0" err="1"/>
              <a:t>molestie</a:t>
            </a:r>
            <a:r>
              <a:rPr lang="es-PE" dirty="0"/>
              <a:t> </a:t>
            </a:r>
            <a:r>
              <a:rPr lang="es-PE" dirty="0" err="1"/>
              <a:t>consequat</a:t>
            </a:r>
            <a:r>
              <a:rPr lang="es-PE" dirty="0"/>
              <a:t>, </a:t>
            </a:r>
            <a:r>
              <a:rPr lang="es-PE" dirty="0" err="1"/>
              <a:t>vel</a:t>
            </a:r>
            <a:r>
              <a:rPr lang="es-PE" dirty="0"/>
              <a:t> </a:t>
            </a:r>
            <a:r>
              <a:rPr lang="es-PE" dirty="0" err="1"/>
              <a:t>illum</a:t>
            </a:r>
            <a:r>
              <a:rPr lang="es-PE" dirty="0"/>
              <a:t> </a:t>
            </a:r>
            <a:r>
              <a:rPr lang="es-PE" dirty="0" err="1"/>
              <a:t>dolore</a:t>
            </a:r>
            <a:r>
              <a:rPr lang="es-PE" dirty="0"/>
              <a:t> </a:t>
            </a:r>
            <a:r>
              <a:rPr lang="es-PE" dirty="0" err="1"/>
              <a:t>eu</a:t>
            </a:r>
            <a:r>
              <a:rPr lang="es-PE" dirty="0"/>
              <a:t> </a:t>
            </a:r>
            <a:r>
              <a:rPr lang="es-PE" dirty="0" err="1"/>
              <a:t>feugiat</a:t>
            </a:r>
            <a:r>
              <a:rPr lang="es-PE" dirty="0"/>
              <a:t> </a:t>
            </a:r>
            <a:r>
              <a:rPr lang="es-PE" dirty="0" err="1"/>
              <a:t>nulla</a:t>
            </a:r>
            <a:r>
              <a:rPr lang="es-PE" dirty="0"/>
              <a:t> </a:t>
            </a:r>
            <a:r>
              <a:rPr lang="es-PE" dirty="0" err="1"/>
              <a:t>facilisis</a:t>
            </a:r>
            <a:r>
              <a:rPr lang="es-PE" dirty="0"/>
              <a:t> at vero eros et </a:t>
            </a:r>
            <a:r>
              <a:rPr lang="es-PE" dirty="0" err="1"/>
              <a:t>accumsan</a:t>
            </a:r>
            <a:r>
              <a:rPr lang="es-PE" dirty="0"/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42923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6786-8DA8-053B-3B27-14B0B20F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B2442-07F3-586F-B7DC-8FA61568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F3E8A-B1E3-9ADE-1911-05F7DDDB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F89F-7641-461A-B4B8-3B91F904B6EE}" type="datetimeFigureOut">
              <a:rPr lang="es-PE" smtClean="0"/>
              <a:t>25/06/2026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D00B0-2116-182D-6393-D133B3E1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2291B-6E49-9692-CE91-9D6B7588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4F7-E09F-4D4C-B914-D00E3C6DF6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9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2338945" y="996600"/>
            <a:ext cx="4291941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2338945" y="3063999"/>
            <a:ext cx="6175664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2338945" y="367208"/>
            <a:ext cx="4291941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2338945" y="2434607"/>
            <a:ext cx="6175664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42" descr="Forma, Rectángul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Forma, Rectángul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6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 descr="Forma, Rectángul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reportahostigamientosexual@upn.edu.p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s://www.upn.edu.pe/sites/default/files/documentos/formato-de-denuncia-hostigamiento-sexual-ambito-universitario_24.02.2020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ahostigamientosexual@upn.edu.pe" TargetMode="External"/><Relationship Id="rId2" Type="http://schemas.openxmlformats.org/officeDocument/2006/relationships/hyperlink" Target="https://contacto.upn.edu.pe/defensoria-universitaria/como-realizo-una-denuncia-por-hostigamiento-acoso-sexua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1"/>
          <p:cNvGrpSpPr/>
          <p:nvPr/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</p:grpSpPr>
        <p:sp>
          <p:nvSpPr>
            <p:cNvPr id="51" name="Google Shape;51;p1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1"/>
          <p:cNvSpPr/>
          <p:nvPr/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" descr="Bienvenido UPN |UPN"/>
          <p:cNvPicPr preferRelativeResize="0"/>
          <p:nvPr/>
        </p:nvPicPr>
        <p:blipFill rotWithShape="1">
          <a:blip r:embed="rId3">
            <a:alphaModFix/>
          </a:blip>
          <a:srcRect t="39597"/>
          <a:stretch/>
        </p:blipFill>
        <p:spPr>
          <a:xfrm>
            <a:off x="838200" y="2052084"/>
            <a:ext cx="10628376" cy="40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2" y="9140"/>
            <a:ext cx="216217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764663" y="191431"/>
            <a:ext cx="64851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!BIENVENID@S!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2° REUNIÓN DE DELEGAD@S  CICLO 2026-1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67ab5f183_0_13"/>
          <p:cNvSpPr txBox="1">
            <a:spLocks noGrp="1"/>
          </p:cNvSpPr>
          <p:nvPr>
            <p:ph type="title"/>
          </p:nvPr>
        </p:nvSpPr>
        <p:spPr>
          <a:xfrm>
            <a:off x="1032650" y="150550"/>
            <a:ext cx="9300300" cy="9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/>
              <a:t>Cursos con Componente Investigación</a:t>
            </a:r>
            <a:endParaRPr sz="36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3F22A3-5D76-4CB7-331E-D64819E5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68" y="2223919"/>
            <a:ext cx="7802064" cy="24101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67ab5f183_0_4"/>
          <p:cNvSpPr txBox="1">
            <a:spLocks noGrp="1"/>
          </p:cNvSpPr>
          <p:nvPr>
            <p:ph type="title"/>
          </p:nvPr>
        </p:nvSpPr>
        <p:spPr>
          <a:xfrm>
            <a:off x="1032650" y="150550"/>
            <a:ext cx="9300300" cy="9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/>
              <a:t>Cursos con Componente de RS</a:t>
            </a:r>
            <a:endParaRPr sz="36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650DAB-1B40-A062-318F-1E2287145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04" y="1266096"/>
            <a:ext cx="6264264" cy="5591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414912" y="555148"/>
            <a:ext cx="9914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PE" sz="3600" b="0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CURSOS INTERNACIONALES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ACB443-62FA-A68B-A0FF-08DBDC04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1" y="1300480"/>
            <a:ext cx="9038835" cy="55575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946298" y="299410"/>
            <a:ext cx="7100528" cy="74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E" sz="4000" b="1">
                <a:latin typeface="Calibri"/>
                <a:ea typeface="Calibri"/>
                <a:cs typeface="Calibri"/>
                <a:sym typeface="Calibri"/>
              </a:rPr>
              <a:t>Exámenes Finales</a:t>
            </a:r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1068027" y="2072794"/>
            <a:ext cx="6175664" cy="10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PE"/>
              <a:t>Toda acción tiene una reacción.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PE"/>
              <a:t>Algunos  ejemplos y consecuencias frente a las faltas más frecuentes. </a:t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1140177" y="3482770"/>
            <a:ext cx="9355103" cy="892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1168404" y="3641664"/>
            <a:ext cx="4414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PE" sz="3200" b="1" i="0" u="none" strike="noStrike" cap="none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Acción-Reacción</a:t>
            </a:r>
            <a:endParaRPr sz="3200" b="1" i="0" u="none" strike="noStrike" cap="none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1140178" y="4385333"/>
            <a:ext cx="9355104" cy="182355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245957" y="4429562"/>
            <a:ext cx="66975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Actos de plagio.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Porcentaje de similitud.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prohibición de compartir o vender trabajos académicos.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Tenencia e ingesta de bebidas alcohólicas.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Ingreso bajo consumo de alcohol o sustancias prohibidas.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0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Consumo de sustancias en el perímetro del campus.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 rot="-5400000">
            <a:off x="409319" y="5124016"/>
            <a:ext cx="1823555" cy="30509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400" b="1" i="0" u="none" strike="noStrike" cap="none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Temas a tratar</a:t>
            </a:r>
            <a:endParaRPr sz="1400" b="1" i="0" u="none" strike="noStrike" cap="none"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212" name="Google Shape;212;p12" descr="EL ROJO NO COPIA LA PLANTILLA Imagen de archivo - Ilustración de palabra,  tipo: 1037476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885" y="1385252"/>
            <a:ext cx="2863395" cy="204374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1108697" y="1544914"/>
            <a:ext cx="60943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#HAZLOCORRECTO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cfa2763d6_0_68"/>
          <p:cNvSpPr txBox="1"/>
          <p:nvPr/>
        </p:nvSpPr>
        <p:spPr>
          <a:xfrm>
            <a:off x="465712" y="194632"/>
            <a:ext cx="991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PE" sz="3600" b="0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EXÁMENES FINALES Y SUSTITUTORIOS UG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5C3E88-6C81-29DA-DF2E-393DD945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74" y="1411820"/>
            <a:ext cx="5818846" cy="51601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31075D-FB33-DCF3-01DA-6243E15B39D8}"/>
              </a:ext>
            </a:extLst>
          </p:cNvPr>
          <p:cNvSpPr txBox="1"/>
          <p:nvPr/>
        </p:nvSpPr>
        <p:spPr>
          <a:xfrm>
            <a:off x="0" y="13053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Calibri-Bold"/>
              </a:rPr>
              <a:t>CALENDARIO DE EVALUACIONES E INGRESO DE NOTAS 2026-1</a:t>
            </a:r>
          </a:p>
          <a:p>
            <a:pPr algn="l"/>
            <a:r>
              <a:rPr lang="es-PE" sz="1000" b="1" i="0" u="none" strike="noStrike" baseline="0" dirty="0">
                <a:latin typeface="Calibri-Bold"/>
              </a:rPr>
              <a:t>ALCANCE: CURSO PRESENCIAL Y REMOTO- Malla 2026 CICLO COMPLETO(CC)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/>
        </p:nvSpPr>
        <p:spPr>
          <a:xfrm>
            <a:off x="414912" y="555148"/>
            <a:ext cx="991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PE" sz="36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EXÁMENES FINALES Y SUSTITUTORIOS 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BD961F-427F-86A9-B43F-D894088B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513" y="1297837"/>
            <a:ext cx="6671807" cy="57174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2B76DD-0399-7FE0-CA13-D839759A6B5C}"/>
              </a:ext>
            </a:extLst>
          </p:cNvPr>
          <p:cNvSpPr txBox="1"/>
          <p:nvPr/>
        </p:nvSpPr>
        <p:spPr>
          <a:xfrm>
            <a:off x="121920" y="12978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Calibri-Bold"/>
              </a:rPr>
              <a:t>CALENDARIO DE EVALUACIONES E </a:t>
            </a:r>
          </a:p>
          <a:p>
            <a:pPr algn="l"/>
            <a:r>
              <a:rPr lang="en-US" sz="1800" b="1" i="0" u="none" strike="noStrike" baseline="0" dirty="0">
                <a:latin typeface="Calibri-Bold"/>
              </a:rPr>
              <a:t>INGRESO DE NOTAS 2026-1</a:t>
            </a:r>
          </a:p>
          <a:p>
            <a:pPr algn="l"/>
            <a:endParaRPr lang="en-US" sz="800" b="1" i="0" u="none" strike="noStrike" baseline="0" dirty="0">
              <a:latin typeface="Calibri-Bold"/>
            </a:endParaRPr>
          </a:p>
          <a:p>
            <a:pPr algn="l"/>
            <a:r>
              <a:rPr lang="es-PE" sz="800" b="1" i="0" u="none" strike="noStrike" baseline="0" dirty="0">
                <a:latin typeface="Calibri-Bold"/>
              </a:rPr>
              <a:t>ALCANCE: CURSO PRESENCIAL Y REMOTO MODULAR M1 M2 QUE TIENEN </a:t>
            </a:r>
          </a:p>
          <a:p>
            <a:pPr algn="l"/>
            <a:r>
              <a:rPr lang="es-PE" sz="800" b="1" i="0" u="none" strike="noStrike" baseline="0" dirty="0">
                <a:latin typeface="Calibri-Bold"/>
              </a:rPr>
              <a:t>EVALUACIÓN PARCIAL Y FINAL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2800" b="1">
                <a:latin typeface="Calibri"/>
                <a:ea typeface="Calibri"/>
                <a:cs typeface="Calibri"/>
                <a:sym typeface="Calibri"/>
              </a:rPr>
              <a:t>Procedimiento para la revisión de notas (artículo 31 REP)</a:t>
            </a:r>
            <a:endParaRPr/>
          </a:p>
        </p:txBody>
      </p:sp>
      <p:grpSp>
        <p:nvGrpSpPr>
          <p:cNvPr id="233" name="Google Shape;233;p11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4" name="Google Shape;234;p11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1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355197" y="2468733"/>
            <a:ext cx="5038636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solicitudes de revisión de notas deben realizarse en: </a:t>
            </a:r>
            <a:r>
              <a:rPr lang="es-PE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 UPN/ “mis cursos”/“calificaciones”.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solicitudes pueden realizarse 24 horas para evaluaciones finales y sustitutorias. No se aceptarán solicitudes de revisión de notas más allá de los plazos establecidos.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evaluaciones grupales, cada miembro del grupo que considere que su nota no es correcta deberá realizar su solicitud de revisión de la nota.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solicitud de revisión de nota solo es admitida dentro de los plazos estipulados en los siguientes casos: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1.  Error en registro de nota u omisión por parte del  docente.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2.  Si hay error de suma en el puntaje del examen.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proceden las solicitudes de revisión de nota que estén fuera de los plazos establecidos por la Universidad en sus reglamentos y calendario académico.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964" y="2118000"/>
            <a:ext cx="5939052" cy="28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842654" y="293874"/>
            <a:ext cx="9718164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PE" sz="3600"/>
              <a:t>Funciones de los Delegados de Aula</a:t>
            </a:r>
            <a:endParaRPr sz="3600"/>
          </a:p>
        </p:txBody>
      </p:sp>
      <p:sp>
        <p:nvSpPr>
          <p:cNvPr id="246" name="Google Shape;246;p39"/>
          <p:cNvSpPr txBox="1"/>
          <p:nvPr/>
        </p:nvSpPr>
        <p:spPr>
          <a:xfrm>
            <a:off x="633045" y="1556757"/>
            <a:ext cx="1031965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Representación del grupo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Actuar como representante de los estudiantes ante los profesores, la administración y otras autoridades de la universidad.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Transmitir las inquietudes, sugerencias y necesidades del grupo de manera clara y respetuosa.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Facilitar la comunicación entre los profesores y los estudiantes, asegurando que se compartan horarios, anuncios, cambios en las actividades y otras informaciones relevantes.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Organización y coordinación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Coordinar actividades del grupo, como reuniones, debates o actividades extracurriculares.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Asegurarse de que las tareas asignadas a los estudiantes se realicen de manera eficiente y en los plazos establecidos.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Incentivar la participación del grupo en actividades académicas, sociales o culturales organizadas por la universidad.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Apoyo académico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Fomentar el trabajo en equipo y la colaboración entre los estudiantes para cumplir objetivos académicos.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Ayudar a garantizar el cumplimiento de las normas y reglas dentro del 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conflictos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Ayudar a resolver conflictos internos entre los miembros del grupo o con el profesor, promoviendo el diálogo y la conciliación.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P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casos más complejos, canalizar las situaciones hacia las instancias correspondientes.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321547" y="1507252"/>
            <a:ext cx="10852220" cy="46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b="1"/>
              <a:t>Promoción de valores y disciplina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s-PE"/>
              <a:t>Fomentar el respeto por las normas institucionales, los valores éticos y el ambiente académico.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s-PE"/>
              <a:t>Ser un ejemplo para los compañeros en términos de responsabilidad, puntualidad y participación.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s-PE"/>
              <a:t>Colaborar con otras autoridades estudiantiles en la planificación de eventos o proyectos que beneficien al grupo.</a:t>
            </a:r>
            <a:endParaRPr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b="1"/>
              <a:t>Innovación y mejora continua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s-PE"/>
              <a:t>Proponer ideas para mejorar la experiencia académica del grupo, ya sea a través de iniciativas para optimizar el aprendizaje o actividades que fortalezcan la cohesión del aula.</a:t>
            </a:r>
            <a:endParaRPr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s-PE"/>
              <a:t>Recoger retroalimentación de los estudiantes sobre los procesos educativos y transmitirlos a los profesores o a la administración.</a:t>
            </a:r>
            <a:endParaRPr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622998" y="-5663285"/>
            <a:ext cx="1063115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Promoción de valores y disciplina**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Fomentar el respeto por las normas institucionales, los valores éticos y el ambiente académico.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Ser un ejemplo para los compañeros en términos de responsabilidad, puntualidad y participación.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Participación en procesos institucionales**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Representar al aula en actividades de la universidad, como reuniones de consejos estudiantiles, asambleas o elecciones.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Colaborar con otras autoridades estudiantiles en la planificación de eventos o proyectos que beneficien al grupo.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Innovación y mejora continua**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Proponer ideas para mejorar la experiencia académica del grupo, ya sea a través de iniciativas para optimizar el aprendizaje o actividades que fortalezcan la cohesión del aula.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Recoger retroalimentación de los estudiantes sobre los procesos educativos y transmitirlos a los profesores o a la administración.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presidente de aula debe ser alguien con habilidades de liderazgo, comunicación efectiva y empatía. Es importante que tenga la capacidad de trabajar bajo presión, organizarse bien y actuar con imparcialidad en beneficio de todo el grupo. Este rol, cuando se desempeña correctamente, puede contribuir significativamente al éxito colectivo y a la mejora de la experiencia académica.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842654" y="293874"/>
            <a:ext cx="9718164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Funciones de los Delegados de Aula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321547" y="1507253"/>
            <a:ext cx="10852220" cy="452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PE" sz="2400"/>
              <a:t>Un delegado de aula debe ser alguien con habilidades de liderazgo, comunicación efectiva y empatía. </a:t>
            </a:r>
            <a:endParaRPr/>
          </a:p>
          <a:p>
            <a:pPr marL="457200" lvl="0" indent="-952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/>
          </a:p>
          <a:p>
            <a:pPr marL="271463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PE" sz="2400"/>
              <a:t>Es importante que tenga la capacidad de trabajar bajo presión, organizarse bien y actuar con imparcialidad en beneficio de todo el grupo. Este rol, cuando se desempeña correctamente, puede contribuir significativamente al éxito colectivo y a la mejora de la experiencia académica.</a:t>
            </a:r>
            <a:endParaRPr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/>
          </a:p>
        </p:txBody>
      </p:sp>
      <p:sp>
        <p:nvSpPr>
          <p:cNvPr id="259" name="Google Shape;259;p41"/>
          <p:cNvSpPr txBox="1"/>
          <p:nvPr/>
        </p:nvSpPr>
        <p:spPr>
          <a:xfrm>
            <a:off x="842654" y="293874"/>
            <a:ext cx="9718164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Funciones de los Delegados de Aula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 descr="Logotipo, 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6654252" y="668026"/>
            <a:ext cx="3886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UPN, PASIÓN POR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TRANSFORMAR VIDAS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0112543" y="6187844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UPN.EDU.PE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5354842" y="1968632"/>
            <a:ext cx="648502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2° REUNIÓN DE DELEGADOS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 2026-1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6654252" y="3175084"/>
            <a:ext cx="429566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 DE NEGOCIOS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5642811" y="4825545"/>
            <a:ext cx="603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Campus: El Molino - Trujillo 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Fecha: 25-06-2026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97B223F-71F4-4EB9-AF96-53CF7DA6B3B1}"/>
              </a:ext>
            </a:extLst>
          </p:cNvPr>
          <p:cNvSpPr txBox="1">
            <a:spLocks/>
          </p:cNvSpPr>
          <p:nvPr/>
        </p:nvSpPr>
        <p:spPr>
          <a:xfrm>
            <a:off x="4916558" y="1972089"/>
            <a:ext cx="6440555" cy="291382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harp Grotesk Bold 15" panose="00000806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DEFENSORIA UNIVERSITARIA</a:t>
            </a:r>
          </a:p>
          <a:p>
            <a:pPr algn="ctr"/>
            <a:r>
              <a:rPr lang="en-US" sz="3600" dirty="0">
                <a:ea typeface="MS PGothic"/>
              </a:rPr>
              <a:t>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F462B5-A79F-76A1-548C-D670A635A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46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DE7483B-CB66-75C0-F872-90F0CE0D72A1}"/>
              </a:ext>
            </a:extLst>
          </p:cNvPr>
          <p:cNvSpPr/>
          <p:nvPr/>
        </p:nvSpPr>
        <p:spPr>
          <a:xfrm>
            <a:off x="0" y="5071377"/>
            <a:ext cx="12192000" cy="1214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7092F6-F307-3497-C3C3-FF6C8BAC07E6}"/>
              </a:ext>
            </a:extLst>
          </p:cNvPr>
          <p:cNvSpPr txBox="1"/>
          <p:nvPr/>
        </p:nvSpPr>
        <p:spPr>
          <a:xfrm>
            <a:off x="0" y="5071377"/>
            <a:ext cx="12192000" cy="812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chemeClr val="bg1"/>
                </a:solidFill>
                <a:latin typeface="Sharp Grotesk Bold 15" pitchFamily="2" charset="77"/>
              </a:rPr>
              <a:t>Atención de Casos por Hostigamiento Sexual en la Comunidad Universitaria</a:t>
            </a:r>
          </a:p>
        </p:txBody>
      </p:sp>
    </p:spTree>
    <p:extLst>
      <p:ext uri="{BB962C8B-B14F-4D97-AF65-F5344CB8AC3E}">
        <p14:creationId xmlns:p14="http://schemas.microsoft.com/office/powerpoint/2010/main" val="404352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5A99B266-A6F2-98D6-C32C-68E9449E15D1}"/>
              </a:ext>
            </a:extLst>
          </p:cNvPr>
          <p:cNvSpPr txBox="1"/>
          <p:nvPr/>
        </p:nvSpPr>
        <p:spPr>
          <a:xfrm>
            <a:off x="1236632" y="1729974"/>
            <a:ext cx="97187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forma de violencia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que se configura a través de una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naturaleza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connotación sexual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sexista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no deseada por la persona contra la que se dirige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C371334-00DF-87CE-50F1-84C78A92313E}"/>
              </a:ext>
            </a:extLst>
          </p:cNvPr>
          <p:cNvGrpSpPr/>
          <p:nvPr/>
        </p:nvGrpSpPr>
        <p:grpSpPr>
          <a:xfrm>
            <a:off x="440855" y="3968206"/>
            <a:ext cx="11310290" cy="2030808"/>
            <a:chOff x="24853" y="4279347"/>
            <a:chExt cx="11635818" cy="2089258"/>
          </a:xfrm>
        </p:grpSpPr>
        <p:pic>
          <p:nvPicPr>
            <p:cNvPr id="28" name="Picture 2" descr="Acoso sexual laboral? La respuesta está en la crianza | Great Place To  Work® Ecuador">
              <a:extLst>
                <a:ext uri="{FF2B5EF4-FFF2-40B4-BE49-F238E27FC236}">
                  <a16:creationId xmlns:a16="http://schemas.microsoft.com/office/drawing/2014/main" id="{D4C912B8-0E8F-56D0-45A2-179068191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3" y="4279976"/>
              <a:ext cx="3112667" cy="20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Acoso sexual en la oficina comercial | Vector Premium">
              <a:extLst>
                <a:ext uri="{FF2B5EF4-FFF2-40B4-BE49-F238E27FC236}">
                  <a16:creationId xmlns:a16="http://schemas.microsoft.com/office/drawing/2014/main" id="{9DFECD5E-37BA-AE1E-F85D-54A1760FD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619" y="4279347"/>
              <a:ext cx="2413055" cy="208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onoce qué es el sexismo en el trabajo y sus consecuencias">
              <a:extLst>
                <a:ext uri="{FF2B5EF4-FFF2-40B4-BE49-F238E27FC236}">
                  <a16:creationId xmlns:a16="http://schemas.microsoft.com/office/drawing/2014/main" id="{23ED080D-FFCE-8C59-263B-B47403067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4"/>
            <a:stretch/>
          </p:blipFill>
          <p:spPr bwMode="auto">
            <a:xfrm>
              <a:off x="8333963" y="4279976"/>
              <a:ext cx="3326708" cy="20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Sexting: concepto a conocer - Pediatria Salud">
              <a:extLst>
                <a:ext uri="{FF2B5EF4-FFF2-40B4-BE49-F238E27FC236}">
                  <a16:creationId xmlns:a16="http://schemas.microsoft.com/office/drawing/2014/main" id="{A0F3E9A4-461A-8C42-D4EB-E0C90DEFF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674" y="4279347"/>
              <a:ext cx="2929798" cy="208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9113D-26EF-6F8B-2828-086E19D6C86B}"/>
              </a:ext>
            </a:extLst>
          </p:cNvPr>
          <p:cNvSpPr txBox="1"/>
          <p:nvPr/>
        </p:nvSpPr>
        <p:spPr>
          <a:xfrm>
            <a:off x="817098" y="545567"/>
            <a:ext cx="105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4800" b="1" dirty="0">
                <a:latin typeface="Arial" panose="020B0604020202020204" pitchFamily="34" charset="0"/>
                <a:cs typeface="Arial" panose="020B0604020202020204" pitchFamily="34" charset="0"/>
              </a:rPr>
              <a:t>¿Qué es el hostigamiento Sexual?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F3E2D6-006A-31F4-C0A2-232F9536D148}"/>
              </a:ext>
            </a:extLst>
          </p:cNvPr>
          <p:cNvSpPr/>
          <p:nvPr/>
        </p:nvSpPr>
        <p:spPr>
          <a:xfrm>
            <a:off x="0" y="6665843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56602C-10B9-40C9-366E-BDA48A322E9A}"/>
              </a:ext>
            </a:extLst>
          </p:cNvPr>
          <p:cNvSpPr/>
          <p:nvPr/>
        </p:nvSpPr>
        <p:spPr>
          <a:xfrm>
            <a:off x="-2" y="0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148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FE31219-8DB9-6AF6-9F1E-A52512BBC7C5}"/>
              </a:ext>
            </a:extLst>
          </p:cNvPr>
          <p:cNvSpPr txBox="1"/>
          <p:nvPr/>
        </p:nvSpPr>
        <p:spPr>
          <a:xfrm>
            <a:off x="-273337" y="227250"/>
            <a:ext cx="1321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¿Cómo se manifiesta el hostigamiento sexual?</a:t>
            </a:r>
            <a:endParaRPr lang="es-P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27C149-1C7F-DAF8-C353-006A3C64E06C}"/>
              </a:ext>
            </a:extLst>
          </p:cNvPr>
          <p:cNvSpPr/>
          <p:nvPr/>
        </p:nvSpPr>
        <p:spPr>
          <a:xfrm>
            <a:off x="-40722" y="0"/>
            <a:ext cx="251340" cy="6858000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6EE814F-6170-FF17-970F-579A9B7DD7F9}"/>
              </a:ext>
            </a:extLst>
          </p:cNvPr>
          <p:cNvGraphicFramePr/>
          <p:nvPr/>
        </p:nvGraphicFramePr>
        <p:xfrm>
          <a:off x="516001" y="1048761"/>
          <a:ext cx="11159997" cy="569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54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5A99B266-A6F2-98D6-C32C-68E9449E15D1}"/>
              </a:ext>
            </a:extLst>
          </p:cNvPr>
          <p:cNvSpPr txBox="1"/>
          <p:nvPr/>
        </p:nvSpPr>
        <p:spPr>
          <a:xfrm>
            <a:off x="1236631" y="2679926"/>
            <a:ext cx="9718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debe enviar un correo 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reportahostigamientosexual@upn.edu.pe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adjuntando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formato de denuncia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9113D-26EF-6F8B-2828-086E19D6C86B}"/>
              </a:ext>
            </a:extLst>
          </p:cNvPr>
          <p:cNvSpPr txBox="1"/>
          <p:nvPr/>
        </p:nvSpPr>
        <p:spPr>
          <a:xfrm>
            <a:off x="238539" y="354484"/>
            <a:ext cx="115400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4000" b="1" dirty="0">
                <a:latin typeface="Arial" panose="020B0604020202020204" pitchFamily="34" charset="0"/>
                <a:cs typeface="Arial" panose="020B0604020202020204" pitchFamily="34" charset="0"/>
              </a:rPr>
              <a:t>¿Cómo se denuncia un caso por </a:t>
            </a:r>
            <a:r>
              <a:rPr lang="es-PE" sz="4000" b="1" u="sng" dirty="0">
                <a:solidFill>
                  <a:srgbClr val="FFB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presunto</a:t>
            </a:r>
            <a:r>
              <a:rPr lang="es-PE" sz="4000" b="1" dirty="0">
                <a:latin typeface="Arial" panose="020B0604020202020204" pitchFamily="34" charset="0"/>
                <a:cs typeface="Arial" panose="020B0604020202020204" pitchFamily="34" charset="0"/>
              </a:rPr>
              <a:t> hostigamiento Sexual en la comunidad universitaria?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F3E2D6-006A-31F4-C0A2-232F9536D148}"/>
              </a:ext>
            </a:extLst>
          </p:cNvPr>
          <p:cNvSpPr/>
          <p:nvPr/>
        </p:nvSpPr>
        <p:spPr>
          <a:xfrm>
            <a:off x="0" y="6665843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56602C-10B9-40C9-366E-BDA48A322E9A}"/>
              </a:ext>
            </a:extLst>
          </p:cNvPr>
          <p:cNvSpPr/>
          <p:nvPr/>
        </p:nvSpPr>
        <p:spPr>
          <a:xfrm>
            <a:off x="-2" y="0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F438C4-9AE6-8F7D-B555-9D3DC9251D41}"/>
              </a:ext>
            </a:extLst>
          </p:cNvPr>
          <p:cNvSpPr txBox="1"/>
          <p:nvPr/>
        </p:nvSpPr>
        <p:spPr>
          <a:xfrm>
            <a:off x="1627470" y="4054511"/>
            <a:ext cx="4320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formato lo puede descargar desde la web de UPN, en la opción Nosotros, Servicios al estudiante, Defensoría Universitaria.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924179-AC1E-FDEC-19BB-64603691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3873004"/>
            <a:ext cx="5682634" cy="253665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26" name="Picture 2" descr="PDF - Wikipedia">
            <a:hlinkClick r:id="rId4"/>
            <a:extLst>
              <a:ext uri="{FF2B5EF4-FFF2-40B4-BE49-F238E27FC236}">
                <a16:creationId xmlns:a16="http://schemas.microsoft.com/office/drawing/2014/main" id="{93EDEAE3-895E-73FC-A8DC-709F450E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04" y="5047835"/>
            <a:ext cx="592549" cy="7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76C22C1-C10A-D18B-A8F3-F1E3B8609977}"/>
              </a:ext>
            </a:extLst>
          </p:cNvPr>
          <p:cNvSpPr txBox="1"/>
          <p:nvPr/>
        </p:nvSpPr>
        <p:spPr>
          <a:xfrm>
            <a:off x="3774319" y="5793049"/>
            <a:ext cx="1574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Descargar</a:t>
            </a:r>
          </a:p>
        </p:txBody>
      </p:sp>
    </p:spTree>
    <p:extLst>
      <p:ext uri="{BB962C8B-B14F-4D97-AF65-F5344CB8AC3E}">
        <p14:creationId xmlns:p14="http://schemas.microsoft.com/office/powerpoint/2010/main" val="406473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5A99B266-A6F2-98D6-C32C-68E9449E15D1}"/>
              </a:ext>
            </a:extLst>
          </p:cNvPr>
          <p:cNvSpPr txBox="1"/>
          <p:nvPr/>
        </p:nvSpPr>
        <p:spPr>
          <a:xfrm>
            <a:off x="1588689" y="2952055"/>
            <a:ext cx="9014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denuncias que atiende DU, abarca a los miembros de la </a:t>
            </a:r>
            <a:r>
              <a:rPr lang="es-ES" sz="16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universitaria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(no ámbito laboral), por lo que se puede presentar las siguientes figuras de denuncia: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9113D-26EF-6F8B-2828-086E19D6C86B}"/>
              </a:ext>
            </a:extLst>
          </p:cNvPr>
          <p:cNvSpPr txBox="1"/>
          <p:nvPr/>
        </p:nvSpPr>
        <p:spPr>
          <a:xfrm>
            <a:off x="274320" y="351539"/>
            <a:ext cx="10785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4800" b="1" dirty="0">
                <a:latin typeface="Arial" panose="020B0604020202020204" pitchFamily="34" charset="0"/>
                <a:cs typeface="Arial" panose="020B0604020202020204" pitchFamily="34" charset="0"/>
              </a:rPr>
              <a:t>¿Contra quién se puede presentar una  denuncia por </a:t>
            </a:r>
            <a:r>
              <a:rPr lang="es-PE" sz="4800" b="1" u="sng" dirty="0">
                <a:solidFill>
                  <a:srgbClr val="FFB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presunto HS</a:t>
            </a:r>
            <a:r>
              <a:rPr lang="es-PE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F3E2D6-006A-31F4-C0A2-232F9536D148}"/>
              </a:ext>
            </a:extLst>
          </p:cNvPr>
          <p:cNvSpPr/>
          <p:nvPr/>
        </p:nvSpPr>
        <p:spPr>
          <a:xfrm>
            <a:off x="0" y="6665843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56602C-10B9-40C9-366E-BDA48A322E9A}"/>
              </a:ext>
            </a:extLst>
          </p:cNvPr>
          <p:cNvSpPr/>
          <p:nvPr/>
        </p:nvSpPr>
        <p:spPr>
          <a:xfrm>
            <a:off x="-2" y="0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5B4A4F5-3E61-F6FF-46F1-17BD7CA5D24E}"/>
              </a:ext>
            </a:extLst>
          </p:cNvPr>
          <p:cNvGrpSpPr/>
          <p:nvPr/>
        </p:nvGrpSpPr>
        <p:grpSpPr>
          <a:xfrm>
            <a:off x="1720733" y="4025410"/>
            <a:ext cx="1970395" cy="1081731"/>
            <a:chOff x="967409" y="4116951"/>
            <a:chExt cx="2751860" cy="138499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E501869-09ED-F931-BCA4-44F2382A1500}"/>
                </a:ext>
              </a:extLst>
            </p:cNvPr>
            <p:cNvSpPr/>
            <p:nvPr/>
          </p:nvSpPr>
          <p:spPr>
            <a:xfrm>
              <a:off x="967409" y="4116951"/>
              <a:ext cx="2751860" cy="138499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C9CAF8C-7EE3-4A28-E48B-13ED97C42FCF}"/>
                </a:ext>
              </a:extLst>
            </p:cNvPr>
            <p:cNvSpPr txBox="1"/>
            <p:nvPr/>
          </p:nvSpPr>
          <p:spPr>
            <a:xfrm>
              <a:off x="1140816" y="4347784"/>
              <a:ext cx="24951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Denuncia de un estudiante contra otro estudiante</a:t>
              </a:r>
              <a:endParaRPr lang="es-P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937E1D4-AB07-6B41-D241-D790C9B7813D}"/>
              </a:ext>
            </a:extLst>
          </p:cNvPr>
          <p:cNvGrpSpPr/>
          <p:nvPr/>
        </p:nvGrpSpPr>
        <p:grpSpPr>
          <a:xfrm>
            <a:off x="5601383" y="4025410"/>
            <a:ext cx="1970395" cy="1081731"/>
            <a:chOff x="4298599" y="4116951"/>
            <a:chExt cx="2751860" cy="1384995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5866DE5-5900-2F80-BB4A-E219E47B5661}"/>
                </a:ext>
              </a:extLst>
            </p:cNvPr>
            <p:cNvSpPr/>
            <p:nvPr/>
          </p:nvSpPr>
          <p:spPr>
            <a:xfrm>
              <a:off x="4298599" y="4116951"/>
              <a:ext cx="2751860" cy="138499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FED1687-B75F-1F82-914C-97830B0118B6}"/>
                </a:ext>
              </a:extLst>
            </p:cNvPr>
            <p:cNvSpPr txBox="1"/>
            <p:nvPr/>
          </p:nvSpPr>
          <p:spPr>
            <a:xfrm>
              <a:off x="4426941" y="4275352"/>
              <a:ext cx="24951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Denuncia de un estudiante contra un docente y viceversa</a:t>
              </a:r>
              <a:endParaRPr lang="es-P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DF5AAA0-0154-5FB9-42F4-852692D066C1}"/>
              </a:ext>
            </a:extLst>
          </p:cNvPr>
          <p:cNvGrpSpPr/>
          <p:nvPr/>
        </p:nvGrpSpPr>
        <p:grpSpPr>
          <a:xfrm>
            <a:off x="9051950" y="4025410"/>
            <a:ext cx="2212398" cy="1081731"/>
            <a:chOff x="7629789" y="4044519"/>
            <a:chExt cx="2751860" cy="1384995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376D892-C626-96F1-F638-F62EA5FA5F2D}"/>
                </a:ext>
              </a:extLst>
            </p:cNvPr>
            <p:cNvSpPr/>
            <p:nvPr/>
          </p:nvSpPr>
          <p:spPr>
            <a:xfrm>
              <a:off x="7629789" y="4044519"/>
              <a:ext cx="2751860" cy="138499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0F1F0EA-9D34-C609-64CC-0AAC8211DDFA}"/>
                </a:ext>
              </a:extLst>
            </p:cNvPr>
            <p:cNvSpPr txBox="1"/>
            <p:nvPr/>
          </p:nvSpPr>
          <p:spPr>
            <a:xfrm>
              <a:off x="7707874" y="4150105"/>
              <a:ext cx="259701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Denuncia de un estudiante contra un personal administrativo y viceversa</a:t>
              </a:r>
              <a:endParaRPr lang="es-P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23456E23-3444-00D8-66E8-95E97351A665}"/>
              </a:ext>
            </a:extLst>
          </p:cNvPr>
          <p:cNvSpPr/>
          <p:nvPr/>
        </p:nvSpPr>
        <p:spPr>
          <a:xfrm>
            <a:off x="1476132" y="3829022"/>
            <a:ext cx="579330" cy="5793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6B903A9-3A70-4B43-F59E-DA66033EE386}"/>
              </a:ext>
            </a:extLst>
          </p:cNvPr>
          <p:cNvSpPr/>
          <p:nvPr/>
        </p:nvSpPr>
        <p:spPr>
          <a:xfrm>
            <a:off x="5363299" y="3829022"/>
            <a:ext cx="579330" cy="5793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9D3516C-609C-2CB1-175D-C93A22EEF535}"/>
              </a:ext>
            </a:extLst>
          </p:cNvPr>
          <p:cNvSpPr/>
          <p:nvPr/>
        </p:nvSpPr>
        <p:spPr>
          <a:xfrm>
            <a:off x="8801328" y="3829022"/>
            <a:ext cx="579330" cy="57933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BF8D664-7E79-CCE2-06A5-EAA8B84608C2}"/>
              </a:ext>
            </a:extLst>
          </p:cNvPr>
          <p:cNvSpPr txBox="1"/>
          <p:nvPr/>
        </p:nvSpPr>
        <p:spPr>
          <a:xfrm>
            <a:off x="439560" y="5554174"/>
            <a:ext cx="11235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Importante</a:t>
            </a:r>
            <a:r>
              <a:rPr lang="es-ES" sz="1400" dirty="0"/>
              <a:t>:</a:t>
            </a:r>
          </a:p>
          <a:p>
            <a:r>
              <a:rPr lang="es-ES" sz="1400" dirty="0"/>
              <a:t>Luego de presentada la denuncia, la Secretaria de Instrucción que es el órgano que se encarga de la investigación, la cual en función a las pruebas que se recaben, se elevará al comité de disciplina para la resolución de una solución, la cual puede ser apelada al Tribunal de disciplina.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67214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5A99B266-A6F2-98D6-C32C-68E9449E15D1}"/>
              </a:ext>
            </a:extLst>
          </p:cNvPr>
          <p:cNvSpPr txBox="1"/>
          <p:nvPr/>
        </p:nvSpPr>
        <p:spPr>
          <a:xfrm>
            <a:off x="618313" y="2209063"/>
            <a:ext cx="109553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Escucha con atención y empatía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Coméntale que el Hostigamiento sexual es una conducta sancionada por la universidad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Dale información sobre nuestro formato de denuncia y canal para atención de casos: Descarga el formato 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https://contacto.upn.edu.pe/defensoria-universitaria/como-realizo-una-denuncia-por-hostigamiento-acoso-sexual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envía el formato al correo: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reportahostigamientosexual@upn.edu.pe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9113D-26EF-6F8B-2828-086E19D6C86B}"/>
              </a:ext>
            </a:extLst>
          </p:cNvPr>
          <p:cNvSpPr txBox="1"/>
          <p:nvPr/>
        </p:nvSpPr>
        <p:spPr>
          <a:xfrm>
            <a:off x="-224794" y="27583"/>
            <a:ext cx="11645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latin typeface="Arial" panose="020B0604020202020204" pitchFamily="34" charset="0"/>
                <a:cs typeface="Arial" panose="020B0604020202020204" pitchFamily="34" charset="0"/>
              </a:rPr>
              <a:t>¿Qué hacer si un estudiante me cuenta que ha sido víctima de hostigamiento sexual?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F3E2D6-006A-31F4-C0A2-232F9536D148}"/>
              </a:ext>
            </a:extLst>
          </p:cNvPr>
          <p:cNvSpPr/>
          <p:nvPr/>
        </p:nvSpPr>
        <p:spPr>
          <a:xfrm>
            <a:off x="0" y="6665843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56602C-10B9-40C9-366E-BDA48A322E9A}"/>
              </a:ext>
            </a:extLst>
          </p:cNvPr>
          <p:cNvSpPr/>
          <p:nvPr/>
        </p:nvSpPr>
        <p:spPr>
          <a:xfrm>
            <a:off x="-2" y="0"/>
            <a:ext cx="12192000" cy="192157"/>
          </a:xfrm>
          <a:prstGeom prst="rect">
            <a:avLst/>
          </a:prstGeom>
          <a:solidFill>
            <a:srgbClr val="FFB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CDDF42-7054-A520-99E3-E61DD0D77505}"/>
              </a:ext>
            </a:extLst>
          </p:cNvPr>
          <p:cNvSpPr txBox="1"/>
          <p:nvPr/>
        </p:nvSpPr>
        <p:spPr>
          <a:xfrm>
            <a:off x="868110" y="4752924"/>
            <a:ext cx="3077387" cy="1477328"/>
          </a:xfrm>
          <a:prstGeom prst="rect">
            <a:avLst/>
          </a:prstGeom>
          <a:solidFill>
            <a:srgbClr val="FFBC2F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importante señalar que las denuncias se deben manejar bajo suma confidencialidad para evitar la revictimización.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6F48CF-18ED-0186-CEEB-C1EB88982BB3}"/>
              </a:ext>
            </a:extLst>
          </p:cNvPr>
          <p:cNvSpPr txBox="1"/>
          <p:nvPr/>
        </p:nvSpPr>
        <p:spPr>
          <a:xfrm>
            <a:off x="4557303" y="4891423"/>
            <a:ext cx="3077387" cy="1200329"/>
          </a:xfrm>
          <a:prstGeom prst="rect">
            <a:avLst/>
          </a:prstGeom>
          <a:solidFill>
            <a:srgbClr val="FFBC2F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Todas las comunicaciones son realizadas por los órganos responsables de procedimiento disciplinario.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4A7E3E-D6A8-6E91-7ADB-8110B19EF9FD}"/>
              </a:ext>
            </a:extLst>
          </p:cNvPr>
          <p:cNvSpPr txBox="1"/>
          <p:nvPr/>
        </p:nvSpPr>
        <p:spPr>
          <a:xfrm>
            <a:off x="8246496" y="4778563"/>
            <a:ext cx="2929626" cy="1200329"/>
          </a:xfrm>
          <a:prstGeom prst="rect">
            <a:avLst/>
          </a:prstGeom>
          <a:solidFill>
            <a:srgbClr val="FFBC2F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tienes conocimiento de algún caso de Hostigamiento Sexual, repórtalo.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58F0CD-F9BA-9266-D020-7084998F224B}"/>
              </a:ext>
            </a:extLst>
          </p:cNvPr>
          <p:cNvSpPr txBox="1"/>
          <p:nvPr/>
        </p:nvSpPr>
        <p:spPr>
          <a:xfrm>
            <a:off x="724330" y="4281316"/>
            <a:ext cx="274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Para recordar: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0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5915C-7240-DA06-9841-06C61B0AF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320" y="199407"/>
            <a:ext cx="6588699" cy="826753"/>
          </a:xfrm>
        </p:spPr>
        <p:txBody>
          <a:bodyPr/>
          <a:lstStyle/>
          <a:p>
            <a:pPr algn="l"/>
            <a:r>
              <a:rPr lang="es-ES" sz="3600" dirty="0"/>
              <a:t>Oportunidades de Mejora</a:t>
            </a:r>
            <a:endParaRPr lang="en-US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939C34-A1B8-36A9-C62C-70CD3CEFD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147" y="2207337"/>
            <a:ext cx="3410426" cy="3439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289A56-508F-1DB3-6C7E-1EF48679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390461"/>
            <a:ext cx="5372973" cy="53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2" descr="Flech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5505965" y="2204326"/>
            <a:ext cx="66861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0"/>
              <a:buFont typeface="Arial"/>
              <a:buNone/>
            </a:pPr>
            <a:r>
              <a:rPr lang="es-PE" sz="101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101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s-PE" sz="3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FACULTAD DE NEGOCIOS</a:t>
            </a:r>
            <a:r>
              <a:rPr lang="es-PE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s-PE" sz="3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CARRERA DE ADMINISTRACIÓN Y NEGOCIOS INTERNACIONALES</a:t>
            </a:r>
            <a:endParaRPr/>
          </a:p>
        </p:txBody>
      </p:sp>
      <p:cxnSp>
        <p:nvCxnSpPr>
          <p:cNvPr id="74" name="Google Shape;74;p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2726376" y="293874"/>
            <a:ext cx="4291941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PE"/>
              <a:t>AGENDA</a:t>
            </a:r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63202" y="1693817"/>
            <a:ext cx="9928576" cy="4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noProof="0" dirty="0"/>
              <a:t>Resultado ESA.</a:t>
            </a:r>
          </a:p>
          <a:p>
            <a:r>
              <a:rPr lang="es-PE" noProof="0" dirty="0"/>
              <a:t>Resultados de las actividades del semestre.</a:t>
            </a:r>
          </a:p>
          <a:p>
            <a:r>
              <a:rPr lang="es-PE" noProof="0" dirty="0"/>
              <a:t>Actividades extracurriculares (viajes y otros).</a:t>
            </a:r>
          </a:p>
          <a:p>
            <a:r>
              <a:rPr lang="es-PE" noProof="0" dirty="0"/>
              <a:t>Cursos con componente de Responsabilidad Social e Investigación.</a:t>
            </a:r>
          </a:p>
          <a:p>
            <a:r>
              <a:rPr lang="es-PE" noProof="0" dirty="0"/>
              <a:t>Curso internacional de medio año.</a:t>
            </a:r>
          </a:p>
          <a:p>
            <a:r>
              <a:rPr lang="es-PE" noProof="0" dirty="0"/>
              <a:t>Exámenes finales y sustitutorios</a:t>
            </a:r>
          </a:p>
          <a:p>
            <a:r>
              <a:rPr lang="es-PE" noProof="0" dirty="0"/>
              <a:t>Matrícula 2026-2</a:t>
            </a:r>
          </a:p>
          <a:p>
            <a:r>
              <a:rPr lang="es-PE" noProof="0" dirty="0"/>
              <a:t>Hostigamiento sexual</a:t>
            </a:r>
          </a:p>
          <a:p>
            <a:r>
              <a:rPr lang="es-PE" noProof="0" dirty="0"/>
              <a:t>Oportunidades de mejora </a:t>
            </a:r>
            <a:endParaRPr lang="es-PE" sz="1800" noProof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cfa2763d6_0_27"/>
          <p:cNvSpPr txBox="1"/>
          <p:nvPr/>
        </p:nvSpPr>
        <p:spPr>
          <a:xfrm>
            <a:off x="464158" y="62615"/>
            <a:ext cx="8443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PE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DE LAS AUTORIDADES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Campus: </a:t>
            </a:r>
            <a:r>
              <a:rPr lang="es-PE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Trujillo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7cfa2763d6_0_27"/>
          <p:cNvSpPr/>
          <p:nvPr/>
        </p:nvSpPr>
        <p:spPr>
          <a:xfrm>
            <a:off x="2790624" y="1548374"/>
            <a:ext cx="1896900" cy="190260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7cfa2763d6_0_27"/>
          <p:cNvSpPr txBox="1"/>
          <p:nvPr/>
        </p:nvSpPr>
        <p:spPr>
          <a:xfrm>
            <a:off x="4778010" y="1916054"/>
            <a:ext cx="458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1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Luis Vilca Gavidia</a:t>
            </a:r>
            <a:endParaRPr sz="2000" b="1" i="1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DIRECTOR ACADÉMICO DE SEDE</a:t>
            </a:r>
            <a:endParaRPr sz="2000" b="1" i="0" u="none" strike="noStrike" cap="none">
              <a:solidFill>
                <a:srgbClr val="F299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7cfa2763d6_0_27"/>
          <p:cNvSpPr/>
          <p:nvPr/>
        </p:nvSpPr>
        <p:spPr>
          <a:xfrm>
            <a:off x="2753299" y="4291587"/>
            <a:ext cx="1896900" cy="189300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7cfa2763d6_0_27"/>
          <p:cNvSpPr txBox="1"/>
          <p:nvPr/>
        </p:nvSpPr>
        <p:spPr>
          <a:xfrm>
            <a:off x="5160065" y="5232501"/>
            <a:ext cx="268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1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Wilmer Infante Pollack</a:t>
            </a:r>
            <a:endParaRPr sz="2000" b="1" i="1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DIRECTOR FACULTAD</a:t>
            </a:r>
            <a:endParaRPr sz="2000" b="1" i="0" u="none" strike="noStrike" cap="none">
              <a:solidFill>
                <a:srgbClr val="F299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7cfa2763d6_0_27" descr="Luis Vilca Gavi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25" y="1554125"/>
            <a:ext cx="1891100" cy="18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7cfa2763d6_0_27" descr="Wilmer Infante Polla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950" y="4326947"/>
            <a:ext cx="1822246" cy="18222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7cfa2763d6_0_27"/>
          <p:cNvSpPr/>
          <p:nvPr/>
        </p:nvSpPr>
        <p:spPr>
          <a:xfrm>
            <a:off x="292700" y="3080525"/>
            <a:ext cx="1896900" cy="190260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7cfa2763d6_0_27"/>
          <p:cNvSpPr txBox="1"/>
          <p:nvPr/>
        </p:nvSpPr>
        <p:spPr>
          <a:xfrm>
            <a:off x="194910" y="5302779"/>
            <a:ext cx="458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1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Augusto Cáceres Rosell</a:t>
            </a:r>
            <a:endParaRPr sz="2000" b="1" i="1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DECANO</a:t>
            </a:r>
            <a:endParaRPr sz="2000" b="1" i="0" u="none" strike="noStrike" cap="none">
              <a:solidFill>
                <a:srgbClr val="F299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7cfa2763d6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696" y="3160875"/>
            <a:ext cx="1822250" cy="182225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cfa2763d6_0_0"/>
          <p:cNvSpPr txBox="1"/>
          <p:nvPr/>
        </p:nvSpPr>
        <p:spPr>
          <a:xfrm>
            <a:off x="531533" y="407015"/>
            <a:ext cx="844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de Carrera y Docente Gestor: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7cfa2763d6_0_0"/>
          <p:cNvSpPr/>
          <p:nvPr/>
        </p:nvSpPr>
        <p:spPr>
          <a:xfrm>
            <a:off x="6919216" y="1842535"/>
            <a:ext cx="1896900" cy="193110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7cfa2763d6_0_0"/>
          <p:cNvSpPr txBox="1"/>
          <p:nvPr/>
        </p:nvSpPr>
        <p:spPr>
          <a:xfrm>
            <a:off x="6814564" y="4208848"/>
            <a:ext cx="2688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 E. Quiroz Veliz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DOCENTE TIEMPO COMPLETO GESTOR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7cfa2763d6_0_0"/>
          <p:cNvSpPr/>
          <p:nvPr/>
        </p:nvSpPr>
        <p:spPr>
          <a:xfrm>
            <a:off x="1993490" y="1717694"/>
            <a:ext cx="1896900" cy="2116800"/>
          </a:xfrm>
          <a:prstGeom prst="rect">
            <a:avLst/>
          </a:prstGeom>
          <a:noFill/>
          <a:ln w="41275" cap="flat" cmpd="thickThin">
            <a:solidFill>
              <a:srgbClr val="F299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7cfa2763d6_0_0"/>
          <p:cNvSpPr txBox="1"/>
          <p:nvPr/>
        </p:nvSpPr>
        <p:spPr>
          <a:xfrm>
            <a:off x="1844949" y="4127692"/>
            <a:ext cx="398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Omar F. Maguiña Rivero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DIRECTOR DE LA CARRERA </a:t>
            </a:r>
            <a:endParaRPr sz="1800" b="1" i="0" u="none" strike="noStrike" cap="none">
              <a:solidFill>
                <a:srgbClr val="F299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1" i="0" u="none" strike="noStrike" cap="none">
                <a:solidFill>
                  <a:srgbClr val="F29916"/>
                </a:solidFill>
                <a:latin typeface="Calibri"/>
                <a:ea typeface="Calibri"/>
                <a:cs typeface="Calibri"/>
                <a:sym typeface="Calibri"/>
              </a:rPr>
              <a:t>DE ADMINISTRACIÓN Y NEGOCIOS INTERNACIONALES</a:t>
            </a:r>
            <a:endParaRPr sz="18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27cfa2763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462" y="1771007"/>
            <a:ext cx="1790950" cy="201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7cfa2763d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215" y="1842535"/>
            <a:ext cx="1896893" cy="189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7ab5f183_0_18"/>
          <p:cNvSpPr txBox="1">
            <a:spLocks noGrp="1"/>
          </p:cNvSpPr>
          <p:nvPr>
            <p:ph type="title"/>
          </p:nvPr>
        </p:nvSpPr>
        <p:spPr>
          <a:xfrm>
            <a:off x="1032650" y="150550"/>
            <a:ext cx="9300300" cy="9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dirty="0"/>
              <a:t>Salidas de Campo Lambayeque</a:t>
            </a:r>
            <a:endParaRPr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C01065-CF1A-581E-063F-0D1BBFB0D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07" y="1251530"/>
            <a:ext cx="7475293" cy="5606470"/>
          </a:xfrm>
          <a:prstGeom prst="rect">
            <a:avLst/>
          </a:prstGeom>
        </p:spPr>
      </p:pic>
      <p:pic>
        <p:nvPicPr>
          <p:cNvPr id="129" name="Google Shape;129;g3167ab5f18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4493" y="5709920"/>
            <a:ext cx="1259840" cy="107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67ab5f183_0_31"/>
          <p:cNvSpPr txBox="1">
            <a:spLocks noGrp="1"/>
          </p:cNvSpPr>
          <p:nvPr>
            <p:ph type="title"/>
          </p:nvPr>
        </p:nvSpPr>
        <p:spPr>
          <a:xfrm>
            <a:off x="1032650" y="150550"/>
            <a:ext cx="9300300" cy="9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/>
              <a:t>Otras Actividades</a:t>
            </a:r>
            <a:endParaRPr sz="36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5802FD-1CAB-9B8B-F0FA-1691842A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1303531"/>
            <a:ext cx="10982960" cy="55544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028700" y="190501"/>
            <a:ext cx="9843616" cy="89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P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ESA – NPS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19E55D-017F-9775-4E89-4296326E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04" y="2856374"/>
            <a:ext cx="9810784" cy="2873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1561</Words>
  <Application>Microsoft Office PowerPoint</Application>
  <PresentationFormat>Panorámica</PresentationFormat>
  <Paragraphs>155</Paragraphs>
  <Slides>28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Calibri-Bold</vt:lpstr>
      <vt:lpstr>Ultra</vt:lpstr>
      <vt:lpstr>Telegraf</vt:lpstr>
      <vt:lpstr>Arial</vt:lpstr>
      <vt:lpstr>Segoe UI Black</vt:lpstr>
      <vt:lpstr>Sharp Grotesk Bold 15</vt:lpstr>
      <vt:lpstr>Calibri</vt:lpstr>
      <vt:lpstr>Roboto condensed</vt:lpstr>
      <vt:lpstr>MS PGothic</vt:lpstr>
      <vt:lpstr>Wingdings</vt:lpstr>
      <vt:lpstr>Tema de Office</vt:lpstr>
      <vt:lpstr>4_Diseño personalizado</vt:lpstr>
      <vt:lpstr>Diseño personalizado</vt:lpstr>
      <vt:lpstr>Presentación de PowerPoint</vt:lpstr>
      <vt:lpstr>Presentación de PowerPoint</vt:lpstr>
      <vt:lpstr>FACULTAD DE NEGOCIOS .  CARRERA DE ADMINISTRACIÓN Y NEGOCIOS INTERNACIONALES</vt:lpstr>
      <vt:lpstr>AGENDA</vt:lpstr>
      <vt:lpstr>Presentación de PowerPoint</vt:lpstr>
      <vt:lpstr>Presentación de PowerPoint</vt:lpstr>
      <vt:lpstr>Salidas de Campo Lambayeque</vt:lpstr>
      <vt:lpstr>Otras Actividades</vt:lpstr>
      <vt:lpstr>Resultados ESA – NPS </vt:lpstr>
      <vt:lpstr>Cursos con Componente Investigación</vt:lpstr>
      <vt:lpstr>Cursos con Componente de RS</vt:lpstr>
      <vt:lpstr>Presentación de PowerPoint</vt:lpstr>
      <vt:lpstr>Exámenes Finales</vt:lpstr>
      <vt:lpstr>Presentación de PowerPoint</vt:lpstr>
      <vt:lpstr>Presentación de PowerPoint</vt:lpstr>
      <vt:lpstr>Procedimiento para la revisión de notas (artículo 31 REP)</vt:lpstr>
      <vt:lpstr>Funciones de los Delegados de Aula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Juan C. La Madrid Cruz</dc:creator>
  <cp:lastModifiedBy>Omar Fabricio Magui�a Rivero</cp:lastModifiedBy>
  <cp:revision>17</cp:revision>
  <dcterms:created xsi:type="dcterms:W3CDTF">2021-09-09T21:43:32Z</dcterms:created>
  <dcterms:modified xsi:type="dcterms:W3CDTF">2026-06-25T20:25:00Z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0x010100FA654F40B587E5409CB2F0D818FA0F85</vt:lpwstr>
  </property>
</Properties>
</file>