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0" r:id="rId5"/>
    <p:sldMasterId id="2147483684" r:id="rId6"/>
  </p:sldMasterIdLst>
  <p:notesMasterIdLst>
    <p:notesMasterId r:id="rId18"/>
  </p:notesMasterIdLst>
  <p:sldIdLst>
    <p:sldId id="256" r:id="rId7"/>
    <p:sldId id="2147329534" r:id="rId8"/>
    <p:sldId id="2147329535" r:id="rId9"/>
    <p:sldId id="2147329531" r:id="rId10"/>
    <p:sldId id="2147471472" r:id="rId11"/>
    <p:sldId id="258" r:id="rId12"/>
    <p:sldId id="257" r:id="rId13"/>
    <p:sldId id="559" r:id="rId14"/>
    <p:sldId id="558" r:id="rId15"/>
    <p:sldId id="557" r:id="rId16"/>
    <p:sldId id="560" r:id="rId17"/>
  </p:sldIdLst>
  <p:sldSz cx="12192000" cy="6858000"/>
  <p:notesSz cx="6888163" cy="100203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8225AC-7794-4D9D-A0C6-DADA87387A9C}" v="1" dt="2026-03-20T15:09:46.717"/>
    <p1510:client id="{855B328A-2071-4DFC-B446-0C68056E4714}" v="1" dt="2026-03-20T15:14:19.390"/>
    <p1510:client id="{C941B0D1-C8E4-438E-9175-0B22BF5AB4A7}" v="1204" dt="2026-03-20T16:08:39.656"/>
    <p1510:client id="{D56FD2AA-DFD2-6971-7363-1484FF726A3A}" v="3" dt="2026-03-20T15:42:54.3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3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E2E992E-64D4-4971-8F75-1450B692F24F}" type="datetimeFigureOut">
              <a:rPr lang="es-PE" smtClean="0"/>
              <a:t>23/03/2026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27F236A-C483-4CF3-A41E-9C4C7FFCC00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37588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4C2E6-FDE7-E183-2237-C12F7D54E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AF13A5D-F2A2-72C7-A1E6-F8D863907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C91A6AC-2FB2-ACC5-8C2A-233640EB2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507E3E-50D3-3A88-F019-7BA9C3F84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6CEC-BB93-4640-AF03-D8511474FC6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1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1C24B-CB6D-D519-5D03-3F216FDB5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6465494-34CA-8A59-C31C-82474F54D0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CEE6BF4-7DC4-C7A4-E0A1-84C51E90FF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EC7BA3-214D-90D3-23C6-FB95CA7B87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6CEC-BB93-4640-AF03-D8511474FC6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153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77BC1-D917-4484-EFC3-5E3140E5A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6E17B9C6-5328-76FB-FD59-DDE651D4AE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420FCE7-837A-8A20-C146-CC96EECE0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AE671-C087-FAE3-ADCF-041C489D5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6CEC-BB93-4640-AF03-D8511474FC6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89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A83ED-1775-80D6-8AA1-CEF969184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9B1D51D-A9A9-F182-2D24-0FD1C2561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1F91D6D-B3CA-3228-4275-54F4E6BB31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3B39AD4-D98D-4B23-6E03-2475A01A52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7C6CEC-BB93-4640-AF03-D8511474FC6D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72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5501BD-8D4E-8841-A55F-B3A726FA6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526D09-71CB-8945-8384-3A31A5E1B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41CD4E-195F-C948-B309-653ABD3D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42E8C-3628-714B-B497-CD98D1B30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1E7E8B-E1D7-D04B-ACD7-B48AD635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2732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BDB46-B844-EC48-9624-2EB588B7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solidFill>
                  <a:schemeClr val="accent4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5CC194-E2E6-E04F-8150-83FF6013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DA837F2-BFD3-E949-A23B-CE0357EDA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30D015-8A9D-A041-8FF4-010B38DB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E0E5A1-EEFA-8C49-992E-4482C2B19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5" b="99558" l="9936" r="95513">
                        <a14:foregroundMark x1="8974" y1="13576" x2="30449" y2="9272"/>
                        <a14:foregroundMark x1="30449" y1="9272" x2="37821" y2="12472"/>
                        <a14:foregroundMark x1="62179" y1="5188" x2="62179" y2="5188"/>
                        <a14:foregroundMark x1="39103" y1="2649" x2="39103" y2="2649"/>
                        <a14:foregroundMark x1="95833" y1="16115" x2="95833" y2="16115"/>
                        <a14:foregroundMark x1="62179" y1="1435" x2="62179" y2="1435"/>
                        <a14:foregroundMark x1="61859" y1="93488" x2="61859" y2="93488"/>
                        <a14:foregroundMark x1="37179" y1="98565" x2="37179" y2="98565"/>
                        <a14:foregroundMark x1="62179" y1="99558" x2="62179" y2="99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08" y="4591304"/>
            <a:ext cx="780584" cy="2266696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D5285443-04B8-C44D-8058-F812927FE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263"/>
            <a:ext cx="9953018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92270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4E968-D60A-6C49-9654-B9766D3F3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solidFill>
                  <a:schemeClr val="accent5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48EDB4-CB56-684F-AB42-0CEF25DAB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041791A-9F3E-3D4D-AB5E-E453C5A99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0D470FD-811A-EA42-BFE2-8A1AAF17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7CEF6F-4340-9C40-AA48-7E80B99FA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5" b="99472" l="321" r="94231">
                        <a14:foregroundMark x1="40385" y1="26056" x2="40385" y2="26056"/>
                        <a14:foregroundMark x1="66026" y1="8803" x2="66026" y2="8803"/>
                        <a14:foregroundMark x1="33654" y1="5986" x2="33654" y2="5986"/>
                        <a14:foregroundMark x1="61859" y1="3521" x2="61859" y2="3521"/>
                        <a14:foregroundMark x1="94551" y1="22183" x2="94551" y2="22183"/>
                        <a14:foregroundMark x1="59295" y1="92254" x2="59295" y2="92254"/>
                        <a14:foregroundMark x1="39423" y1="98063" x2="39423" y2="98063"/>
                        <a14:foregroundMark x1="59295" y1="99472" x2="59295" y2="99472"/>
                        <a14:foregroundMark x1="58974" y1="2113" x2="58974" y2="2113"/>
                        <a14:foregroundMark x1="641" y1="23944" x2="641" y2="23944"/>
                        <a14:foregroundMark x1="36218" y1="1585" x2="36218" y2="1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507" y="5475845"/>
            <a:ext cx="780585" cy="1421065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8611BC0-72F5-6645-8693-55647A208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263"/>
            <a:ext cx="9953018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4248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4A103AA-28C3-D848-A814-217F1DDA2620}"/>
              </a:ext>
            </a:extLst>
          </p:cNvPr>
          <p:cNvSpPr/>
          <p:nvPr userDrawn="1"/>
        </p:nvSpPr>
        <p:spPr>
          <a:xfrm>
            <a:off x="-294968" y="-171450"/>
            <a:ext cx="12848918" cy="70294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D2C17C1-92C9-454F-9C21-0DFFDAEE9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8B3365-CA82-3F43-9A84-D008FAB0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384166-B4A6-FE43-99B4-CE3485095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3B6D6FDE-B223-0946-916F-E60EEF2CF5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4651" r="90300"/>
          <a:stretch/>
        </p:blipFill>
        <p:spPr>
          <a:xfrm>
            <a:off x="469812" y="673412"/>
            <a:ext cx="760138" cy="669417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FEC1D13-E220-A540-B9C7-E0E6D453C825}"/>
              </a:ext>
            </a:extLst>
          </p:cNvPr>
          <p:cNvSpPr txBox="1"/>
          <p:nvPr userDrawn="1"/>
        </p:nvSpPr>
        <p:spPr>
          <a:xfrm rot="16200000">
            <a:off x="-2000250" y="4236751"/>
            <a:ext cx="56769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 sz="320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57092177-773E-3D42-A11B-3FD12A732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713" y="1690688"/>
            <a:ext cx="9953018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EC31BD4-D6AA-F243-9560-28215ADB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30858" y="3826011"/>
            <a:ext cx="5030789" cy="76014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ES_tradnl" sz="3200" b="1" i="0">
                <a:latin typeface="Sharp Grotesk Bold 15" pitchFamily="2" charset="77"/>
              </a:defRPr>
            </a:lvl1pPr>
          </a:lstStyle>
          <a:p>
            <a:pPr lvl="0"/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834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D75EC7-6215-9844-A629-C4B26087F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B18BC0-66FB-9B46-B0A8-FE589078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E05D6F7-D5A6-EB41-85D7-8A07538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91DCBA7-00BD-CA44-A453-AE49B40F48FC}"/>
              </a:ext>
            </a:extLst>
          </p:cNvPr>
          <p:cNvSpPr/>
          <p:nvPr userDrawn="1"/>
        </p:nvSpPr>
        <p:spPr>
          <a:xfrm>
            <a:off x="-144360" y="-30571"/>
            <a:ext cx="12848918" cy="688857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B2825B81-7889-B242-BAAA-7052A52D4E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4651" r="90300"/>
          <a:stretch/>
        </p:blipFill>
        <p:spPr>
          <a:xfrm>
            <a:off x="469812" y="673412"/>
            <a:ext cx="760138" cy="669417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01B83B8-5063-9342-B8A7-646EFE0A9752}"/>
              </a:ext>
            </a:extLst>
          </p:cNvPr>
          <p:cNvSpPr txBox="1"/>
          <p:nvPr userDrawn="1"/>
        </p:nvSpPr>
        <p:spPr>
          <a:xfrm rot="16200000">
            <a:off x="-1902803" y="4139304"/>
            <a:ext cx="548200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 sz="3200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ECE6C1DC-D998-EC42-98BC-864E229AD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713" y="1690688"/>
            <a:ext cx="9953018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2A753E2-F332-A34B-8696-FD5DC06A0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30858" y="3826011"/>
            <a:ext cx="5030789" cy="76014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ES_tradnl" sz="3200" b="1" i="0">
                <a:latin typeface="Sharp Grotesk Bold 15" pitchFamily="2" charset="77"/>
              </a:defRPr>
            </a:lvl1pPr>
          </a:lstStyle>
          <a:p>
            <a:pPr lvl="0"/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6558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521848-69B6-CE4F-8A21-DF3754732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BEE8701-5F52-2740-B89D-E0E7ACBAF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B9A24A-8736-E24A-BAC4-5606D556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6" name="Marcador de fecha 2">
            <a:extLst>
              <a:ext uri="{FF2B5EF4-FFF2-40B4-BE49-F238E27FC236}">
                <a16:creationId xmlns:a16="http://schemas.microsoft.com/office/drawing/2014/main" id="{35FFBD81-432C-C340-A5EB-3998F83FCAA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923711-D4F1-494C-8F14-77469517E419}" type="datetimeFigureOut">
              <a:rPr lang="es-ES_tradnl" smtClean="0"/>
              <a:pPr/>
              <a:t>23/03/2026</a:t>
            </a:fld>
            <a:endParaRPr lang="es-ES_tradnl"/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349A4890-7F01-6F4E-92FB-8DF6C27EEF8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5BCE94-CFEA-1B4F-9F2C-935B9B7B0876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AA21094-9826-C14E-ADC1-A3306EDE426B}"/>
              </a:ext>
            </a:extLst>
          </p:cNvPr>
          <p:cNvSpPr/>
          <p:nvPr userDrawn="1"/>
        </p:nvSpPr>
        <p:spPr>
          <a:xfrm>
            <a:off x="-144362" y="-30571"/>
            <a:ext cx="12848918" cy="73981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491EBF94-4567-CC4B-A01C-D84242321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4651" r="90300"/>
          <a:stretch/>
        </p:blipFill>
        <p:spPr>
          <a:xfrm>
            <a:off x="469812" y="673412"/>
            <a:ext cx="760138" cy="669417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EF1A90F-86D2-9848-A0B7-702BA3AFE4A6}"/>
              </a:ext>
            </a:extLst>
          </p:cNvPr>
          <p:cNvSpPr txBox="1"/>
          <p:nvPr userDrawn="1"/>
        </p:nvSpPr>
        <p:spPr>
          <a:xfrm rot="16200000">
            <a:off x="-2000250" y="4236751"/>
            <a:ext cx="56769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 sz="320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C6C7EDC7-9414-EE41-8987-AFA1424E0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713" y="1690688"/>
            <a:ext cx="9953018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C1EC4A0F-9A58-8A4A-B337-5406A759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30858" y="3826011"/>
            <a:ext cx="5030789" cy="76014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ES_tradnl" sz="3200" b="1" i="0">
                <a:latin typeface="Sharp Grotesk Bold 15" pitchFamily="2" charset="77"/>
              </a:defRPr>
            </a:lvl1pPr>
          </a:lstStyle>
          <a:p>
            <a:pPr lvl="0"/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0344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DD8901-6E70-EF43-92C6-E4A630510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1F57E60-B462-C147-93DB-C902AA00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93E367F-B310-3942-ADC0-4A7D782F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F6E65F-6F61-C74A-BCEC-FAB95D52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6" name="Marcador de fecha 2">
            <a:extLst>
              <a:ext uri="{FF2B5EF4-FFF2-40B4-BE49-F238E27FC236}">
                <a16:creationId xmlns:a16="http://schemas.microsoft.com/office/drawing/2014/main" id="{3EA98AB2-E063-8948-85BB-8C22B892C31C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923711-D4F1-494C-8F14-77469517E419}" type="datetimeFigureOut">
              <a:rPr lang="es-ES_tradnl" smtClean="0"/>
              <a:pPr/>
              <a:t>23/03/2026</a:t>
            </a:fld>
            <a:endParaRPr lang="es-ES_tradnl"/>
          </a:p>
        </p:txBody>
      </p:sp>
      <p:sp>
        <p:nvSpPr>
          <p:cNvPr id="7" name="Marcador de número de diapositiva 4">
            <a:extLst>
              <a:ext uri="{FF2B5EF4-FFF2-40B4-BE49-F238E27FC236}">
                <a16:creationId xmlns:a16="http://schemas.microsoft.com/office/drawing/2014/main" id="{D75AF1F9-F3D2-C74C-BA16-DBB5C659E7BF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E5BCE94-CFEA-1B4F-9F2C-935B9B7B0876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720656A-84BA-184C-9454-75D2EC10949E}"/>
              </a:ext>
            </a:extLst>
          </p:cNvPr>
          <p:cNvSpPr/>
          <p:nvPr userDrawn="1"/>
        </p:nvSpPr>
        <p:spPr>
          <a:xfrm>
            <a:off x="-176634" y="-19136"/>
            <a:ext cx="12848918" cy="73981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3968F646-387D-5047-AE9C-028E71BB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" t="4651" r="90300"/>
          <a:stretch/>
        </p:blipFill>
        <p:spPr>
          <a:xfrm>
            <a:off x="469812" y="673412"/>
            <a:ext cx="760138" cy="669417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FAF4534-8659-AD40-9A68-5C988B221168}"/>
              </a:ext>
            </a:extLst>
          </p:cNvPr>
          <p:cNvSpPr txBox="1"/>
          <p:nvPr userDrawn="1"/>
        </p:nvSpPr>
        <p:spPr>
          <a:xfrm rot="16200000">
            <a:off x="-2000250" y="4236751"/>
            <a:ext cx="56769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 sz="320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9C99883C-AB5D-E749-AB8A-B4A71C195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7713" y="1690688"/>
            <a:ext cx="9953018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74842987-3885-7D47-9A2A-5D9C4D3BECE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630858" y="3826011"/>
            <a:ext cx="5030789" cy="7601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ES_tradnl" sz="3200" b="1" i="0" kern="1200">
                <a:solidFill>
                  <a:schemeClr val="tx1"/>
                </a:solidFill>
                <a:latin typeface="Sharp Grotesk Bold 15" pitchFamily="2" charset="77"/>
                <a:ea typeface="+mj-ea"/>
                <a:cs typeface="+mj-cs"/>
              </a:defRPr>
            </a:lvl1pPr>
          </a:lstStyle>
          <a:p>
            <a:r>
              <a:rPr lang="es-MX"/>
              <a:t>Haz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5460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58585DD5-FEE7-3E4F-B0D9-6E4C369346B0}"/>
              </a:ext>
            </a:extLst>
          </p:cNvPr>
          <p:cNvSpPr/>
          <p:nvPr userDrawn="1"/>
        </p:nvSpPr>
        <p:spPr>
          <a:xfrm>
            <a:off x="-294968" y="-171450"/>
            <a:ext cx="12486968" cy="739816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8D6603-FE62-9B45-9A3A-613FE13EA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solidFill>
                  <a:schemeClr val="bg1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54DB34D-1674-784D-AF27-D2984DABC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77F5A7-35AC-6843-B7EF-61D84B174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4506D3-3FD2-3C4D-AC34-A5EC401E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3537F30-8363-D449-8D35-807CFFD92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34400" y="4036249"/>
            <a:ext cx="4114800" cy="3190461"/>
          </a:xfrm>
          <a:prstGeom prst="rect">
            <a:avLst/>
          </a:prstGeom>
        </p:spPr>
      </p:pic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47805755-1978-6047-8517-4556CD52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34263"/>
            <a:ext cx="10515599" cy="397851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8731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FCD9A94-9BDD-C946-AC74-FF9E0C1AA70A}"/>
              </a:ext>
            </a:extLst>
          </p:cNvPr>
          <p:cNvSpPr/>
          <p:nvPr userDrawn="1"/>
        </p:nvSpPr>
        <p:spPr>
          <a:xfrm>
            <a:off x="-144360" y="-30571"/>
            <a:ext cx="12848918" cy="73981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CB48B6-C95C-FE40-8023-D1F71DD04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solidFill>
                  <a:schemeClr val="bg1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6E62069-12D3-D640-874F-F108575F4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404A5F-65F2-FB42-8892-5EF30955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30C0A8-78D2-D74F-BEF1-4E6A8588E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F262FC5-FD34-5742-8A24-8D90AEC59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3543" y="3290889"/>
            <a:ext cx="5194300" cy="40767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C8C3CAB3-AEB4-DE4C-A5A4-592B2583E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34263"/>
            <a:ext cx="10515599" cy="397851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5345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E53C68B-3F38-094F-8E30-321F234A7015}"/>
              </a:ext>
            </a:extLst>
          </p:cNvPr>
          <p:cNvSpPr/>
          <p:nvPr userDrawn="1"/>
        </p:nvSpPr>
        <p:spPr>
          <a:xfrm>
            <a:off x="-144362" y="-30571"/>
            <a:ext cx="12848918" cy="739816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9DCC56A-4650-064B-BC4B-AECB72400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solidFill>
                  <a:schemeClr val="bg1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0B8EEC5-9126-4F41-A3DD-9144DFCF6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7DD01D-00C0-2E4C-B593-83D3A9C6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0E57774-0605-1743-81F4-33C1C32B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FE59DF-AFF6-BC41-A676-AEA5FB1BFE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497"/>
          <a:stretch/>
        </p:blipFill>
        <p:spPr>
          <a:xfrm>
            <a:off x="8589756" y="3748089"/>
            <a:ext cx="4114800" cy="36195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26C3101-B375-FD4C-A932-D519C4642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34263"/>
            <a:ext cx="10515599" cy="397851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7056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007E8DDF-19DB-9C4B-9824-68379E540ACD}"/>
              </a:ext>
            </a:extLst>
          </p:cNvPr>
          <p:cNvSpPr/>
          <p:nvPr userDrawn="1"/>
        </p:nvSpPr>
        <p:spPr>
          <a:xfrm>
            <a:off x="-176634" y="-19136"/>
            <a:ext cx="12848918" cy="739816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AC25403-5C97-374E-A726-F0303BFAD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solidFill>
                  <a:schemeClr val="bg1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95754E-B73C-894A-9973-B5942168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59CEE4-E76C-604D-95C6-916BC973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471F63D-32D6-6047-81F8-E42B283EF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B8740B4-9DA3-F241-A14F-C832A09F4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74884" y="4382710"/>
            <a:ext cx="4597400" cy="29591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B411814B-BFC6-E041-BD66-36E8817924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34263"/>
            <a:ext cx="10515599" cy="3978512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solidFill>
                  <a:schemeClr val="bg1"/>
                </a:solidFill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155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7C35AAF-8F6F-204E-A0D0-C9F97D24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A0A91E5-96F2-EE42-863A-8135E90EB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63C55A3-7A9D-6D41-B579-EC2F6FA74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6" name="Imagen 5" descr="Logotipo, Icono&#10;&#10;Descripción generada automáticamente">
            <a:extLst>
              <a:ext uri="{FF2B5EF4-FFF2-40B4-BE49-F238E27FC236}">
                <a16:creationId xmlns:a16="http://schemas.microsoft.com/office/drawing/2014/main" id="{D2F8C831-EA4B-7C49-AE31-070DAE4AD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28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242BFCE-B7FB-5E46-8ECA-CBA47FBD38A6}"/>
              </a:ext>
            </a:extLst>
          </p:cNvPr>
          <p:cNvSpPr txBox="1"/>
          <p:nvPr userDrawn="1"/>
        </p:nvSpPr>
        <p:spPr>
          <a:xfrm>
            <a:off x="5291846" y="626759"/>
            <a:ext cx="64121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>
                <a:latin typeface="Sharp Grotesk Book 15" panose="00000506000000000000" pitchFamily="50" charset="0"/>
              </a:rPr>
              <a:t>UPN, PASIÓN POR</a:t>
            </a:r>
          </a:p>
          <a:p>
            <a:r>
              <a:rPr lang="es-ES" sz="2800">
                <a:latin typeface="Sharp Grotesk Book 15" panose="00000506000000000000" pitchFamily="50" charset="0"/>
              </a:rPr>
              <a:t>TRANSFORMAR VIDAS</a:t>
            </a:r>
            <a:endParaRPr lang="es-PE" sz="2800">
              <a:latin typeface="Sharp Grotesk Book 15" panose="00000506000000000000" pitchFamily="50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40200DA-9874-1B48-882A-CFB72800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847" y="3074734"/>
            <a:ext cx="6412150" cy="132556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s-ES_tradnl" sz="6600">
                <a:solidFill>
                  <a:schemeClr val="bg1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3062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69BA9-DE2B-6342-98D6-0B839B65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00303CE-80A3-6F4E-91C2-568B07814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3916EA6-A323-D34B-A162-468EBD30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51DDD9-9646-7741-80DB-15540F8A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6" name="Imagen 5" descr="Flecha&#10;&#10;Descripción generada automáticamente">
            <a:extLst>
              <a:ext uri="{FF2B5EF4-FFF2-40B4-BE49-F238E27FC236}">
                <a16:creationId xmlns:a16="http://schemas.microsoft.com/office/drawing/2014/main" id="{7ED4A334-0ECD-8743-9866-F34558B103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7B8ACF0-3E90-7C42-80D3-E22EADDBE54D}"/>
              </a:ext>
            </a:extLst>
          </p:cNvPr>
          <p:cNvSpPr txBox="1"/>
          <p:nvPr userDrawn="1"/>
        </p:nvSpPr>
        <p:spPr>
          <a:xfrm>
            <a:off x="5505965" y="2204326"/>
            <a:ext cx="668603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0">
                <a:solidFill>
                  <a:srgbClr val="FFC000"/>
                </a:solidFill>
                <a:latin typeface="Sharp Grotesk Bold 15" panose="00000806000000000000" pitchFamily="50" charset="0"/>
              </a:rPr>
              <a:t>GRACIAS</a:t>
            </a:r>
            <a:endParaRPr lang="es-PE" sz="13000">
              <a:solidFill>
                <a:srgbClr val="FFC000"/>
              </a:solidFill>
              <a:latin typeface="Sharp Grotesk Bold 15" panose="000008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979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E2CC4C-EB12-404B-AEB5-1F37C95B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2ED17B-4D60-6444-BE3D-17424F7D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4BD7C8-C2CD-7949-A115-8798234A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4EFF4EA2-253B-3944-9EBF-2FB62CF55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1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D6422C3-F11A-4B46-B37E-A782D589D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6376" y="293874"/>
            <a:ext cx="4291941" cy="964911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Sharp Grotesk Bold 15" panose="00000806000000000000" pitchFamily="50" charset="0"/>
              </a:defRPr>
            </a:lvl1pPr>
          </a:lstStyle>
          <a:p>
            <a:r>
              <a:rPr lang="es-ES"/>
              <a:t>TÍTULO XXXXXXXX</a:t>
            </a:r>
            <a:endParaRPr lang="es-PE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24271F8-DCB0-489A-8F7C-77366A4BB5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659" y="2434607"/>
            <a:ext cx="6175664" cy="283845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>
                <a:latin typeface="Telegraf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PE"/>
              <a:t>CUERPO DE TEXTO</a:t>
            </a:r>
          </a:p>
          <a:p>
            <a:pPr lvl="0"/>
            <a:r>
              <a:rPr lang="es-PE" err="1"/>
              <a:t>Lorem</a:t>
            </a:r>
            <a:r>
              <a:rPr lang="es-PE"/>
              <a:t> </a:t>
            </a:r>
            <a:r>
              <a:rPr lang="es-PE" err="1"/>
              <a:t>ipsum</a:t>
            </a:r>
            <a:r>
              <a:rPr lang="es-PE"/>
              <a:t> dolor </a:t>
            </a:r>
            <a:r>
              <a:rPr lang="es-PE" err="1"/>
              <a:t>sit</a:t>
            </a:r>
            <a:r>
              <a:rPr lang="es-PE"/>
              <a:t> </a:t>
            </a:r>
            <a:r>
              <a:rPr lang="es-PE" err="1"/>
              <a:t>amet</a:t>
            </a:r>
            <a:r>
              <a:rPr lang="es-PE"/>
              <a:t>, </a:t>
            </a:r>
            <a:r>
              <a:rPr lang="es-PE" err="1"/>
              <a:t>consectetuer</a:t>
            </a:r>
            <a:r>
              <a:rPr lang="es-PE"/>
              <a:t> </a:t>
            </a:r>
            <a:r>
              <a:rPr lang="es-PE" err="1"/>
              <a:t>adipiscing</a:t>
            </a:r>
            <a:r>
              <a:rPr lang="es-PE"/>
              <a:t> </a:t>
            </a:r>
            <a:r>
              <a:rPr lang="es-PE" err="1"/>
              <a:t>elit</a:t>
            </a:r>
            <a:r>
              <a:rPr lang="es-PE"/>
              <a:t>, sed </a:t>
            </a:r>
            <a:r>
              <a:rPr lang="es-PE" err="1"/>
              <a:t>diam</a:t>
            </a:r>
            <a:r>
              <a:rPr lang="es-PE"/>
              <a:t> </a:t>
            </a:r>
            <a:r>
              <a:rPr lang="es-PE" err="1"/>
              <a:t>nonummy</a:t>
            </a:r>
            <a:r>
              <a:rPr lang="es-PE"/>
              <a:t> </a:t>
            </a:r>
            <a:r>
              <a:rPr lang="es-PE" err="1"/>
              <a:t>nibh</a:t>
            </a:r>
            <a:r>
              <a:rPr lang="es-PE"/>
              <a:t> </a:t>
            </a:r>
            <a:r>
              <a:rPr lang="es-PE" err="1"/>
              <a:t>euismod</a:t>
            </a:r>
            <a:r>
              <a:rPr lang="es-PE"/>
              <a:t> </a:t>
            </a:r>
            <a:r>
              <a:rPr lang="es-PE" err="1"/>
              <a:t>tincidunt</a:t>
            </a:r>
            <a:r>
              <a:rPr lang="es-PE"/>
              <a:t> ut </a:t>
            </a:r>
            <a:r>
              <a:rPr lang="es-PE" err="1"/>
              <a:t>laoreet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vulputate</a:t>
            </a:r>
            <a:r>
              <a:rPr lang="es-PE"/>
              <a:t> </a:t>
            </a:r>
            <a:r>
              <a:rPr lang="es-PE" err="1"/>
              <a:t>velit</a:t>
            </a:r>
            <a:r>
              <a:rPr lang="es-PE"/>
              <a:t> </a:t>
            </a:r>
            <a:r>
              <a:rPr lang="es-PE" err="1"/>
              <a:t>esse</a:t>
            </a:r>
            <a:r>
              <a:rPr lang="es-PE"/>
              <a:t> </a:t>
            </a:r>
            <a:r>
              <a:rPr lang="es-PE" err="1"/>
              <a:t>molestie</a:t>
            </a:r>
            <a:r>
              <a:rPr lang="es-PE"/>
              <a:t> </a:t>
            </a:r>
            <a:r>
              <a:rPr lang="es-PE" err="1"/>
              <a:t>consequat</a:t>
            </a:r>
            <a:r>
              <a:rPr lang="es-PE"/>
              <a:t>, </a:t>
            </a:r>
            <a:r>
              <a:rPr lang="es-PE" err="1"/>
              <a:t>vel</a:t>
            </a:r>
            <a:r>
              <a:rPr lang="es-PE"/>
              <a:t> </a:t>
            </a:r>
            <a:r>
              <a:rPr lang="es-PE" err="1"/>
              <a:t>illum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eu</a:t>
            </a:r>
            <a:r>
              <a:rPr lang="es-PE"/>
              <a:t> </a:t>
            </a:r>
            <a:r>
              <a:rPr lang="es-PE" err="1"/>
              <a:t>feugiat</a:t>
            </a:r>
            <a:r>
              <a:rPr lang="es-PE"/>
              <a:t> </a:t>
            </a:r>
            <a:r>
              <a:rPr lang="es-PE" err="1"/>
              <a:t>nulla</a:t>
            </a:r>
            <a:r>
              <a:rPr lang="es-PE"/>
              <a:t> </a:t>
            </a:r>
            <a:r>
              <a:rPr lang="es-PE" err="1"/>
              <a:t>facilisis</a:t>
            </a:r>
            <a:r>
              <a:rPr lang="es-PE"/>
              <a:t> at vero eros et </a:t>
            </a:r>
            <a:r>
              <a:rPr lang="es-PE" err="1"/>
              <a:t>accumsan</a:t>
            </a:r>
            <a:r>
              <a:rPr lang="es-PE"/>
              <a:t> et</a:t>
            </a:r>
          </a:p>
        </p:txBody>
      </p:sp>
    </p:spTree>
    <p:extLst>
      <p:ext uri="{BB962C8B-B14F-4D97-AF65-F5344CB8AC3E}">
        <p14:creationId xmlns:p14="http://schemas.microsoft.com/office/powerpoint/2010/main" val="483684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2">
            <a:extLst>
              <a:ext uri="{FF2B5EF4-FFF2-40B4-BE49-F238E27FC236}">
                <a16:creationId xmlns:a16="http://schemas.microsoft.com/office/drawing/2014/main" id="{85D25E8E-B890-4A13-99F2-7DC31D25B6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659" y="2434607"/>
            <a:ext cx="6175664" cy="283845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>
                <a:latin typeface="Telegraf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PE"/>
              <a:t>CUERPO DE TEXTO</a:t>
            </a:r>
          </a:p>
          <a:p>
            <a:pPr lvl="0"/>
            <a:r>
              <a:rPr lang="es-PE" err="1"/>
              <a:t>Lorem</a:t>
            </a:r>
            <a:r>
              <a:rPr lang="es-PE"/>
              <a:t> </a:t>
            </a:r>
            <a:r>
              <a:rPr lang="es-PE" err="1"/>
              <a:t>ipsum</a:t>
            </a:r>
            <a:r>
              <a:rPr lang="es-PE"/>
              <a:t> dolor </a:t>
            </a:r>
            <a:r>
              <a:rPr lang="es-PE" err="1"/>
              <a:t>sit</a:t>
            </a:r>
            <a:r>
              <a:rPr lang="es-PE"/>
              <a:t> </a:t>
            </a:r>
            <a:r>
              <a:rPr lang="es-PE" err="1"/>
              <a:t>amet</a:t>
            </a:r>
            <a:r>
              <a:rPr lang="es-PE"/>
              <a:t>, </a:t>
            </a:r>
            <a:r>
              <a:rPr lang="es-PE" err="1"/>
              <a:t>consectetuer</a:t>
            </a:r>
            <a:r>
              <a:rPr lang="es-PE"/>
              <a:t> </a:t>
            </a:r>
            <a:r>
              <a:rPr lang="es-PE" err="1"/>
              <a:t>adipiscing</a:t>
            </a:r>
            <a:r>
              <a:rPr lang="es-PE"/>
              <a:t> </a:t>
            </a:r>
            <a:r>
              <a:rPr lang="es-PE" err="1"/>
              <a:t>elit</a:t>
            </a:r>
            <a:r>
              <a:rPr lang="es-PE"/>
              <a:t>, sed </a:t>
            </a:r>
            <a:r>
              <a:rPr lang="es-PE" err="1"/>
              <a:t>diam</a:t>
            </a:r>
            <a:r>
              <a:rPr lang="es-PE"/>
              <a:t> </a:t>
            </a:r>
            <a:r>
              <a:rPr lang="es-PE" err="1"/>
              <a:t>nonummy</a:t>
            </a:r>
            <a:r>
              <a:rPr lang="es-PE"/>
              <a:t> </a:t>
            </a:r>
            <a:r>
              <a:rPr lang="es-PE" err="1"/>
              <a:t>nibh</a:t>
            </a:r>
            <a:r>
              <a:rPr lang="es-PE"/>
              <a:t> </a:t>
            </a:r>
            <a:r>
              <a:rPr lang="es-PE" err="1"/>
              <a:t>euismod</a:t>
            </a:r>
            <a:r>
              <a:rPr lang="es-PE"/>
              <a:t> </a:t>
            </a:r>
            <a:r>
              <a:rPr lang="es-PE" err="1"/>
              <a:t>tincidunt</a:t>
            </a:r>
            <a:r>
              <a:rPr lang="es-PE"/>
              <a:t> ut </a:t>
            </a:r>
            <a:r>
              <a:rPr lang="es-PE" err="1"/>
              <a:t>laoreet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vulputate</a:t>
            </a:r>
            <a:r>
              <a:rPr lang="es-PE"/>
              <a:t> </a:t>
            </a:r>
            <a:r>
              <a:rPr lang="es-PE" err="1"/>
              <a:t>velit</a:t>
            </a:r>
            <a:r>
              <a:rPr lang="es-PE"/>
              <a:t> </a:t>
            </a:r>
            <a:r>
              <a:rPr lang="es-PE" err="1"/>
              <a:t>esse</a:t>
            </a:r>
            <a:r>
              <a:rPr lang="es-PE"/>
              <a:t> </a:t>
            </a:r>
            <a:r>
              <a:rPr lang="es-PE" err="1"/>
              <a:t>molestie</a:t>
            </a:r>
            <a:r>
              <a:rPr lang="es-PE"/>
              <a:t> </a:t>
            </a:r>
            <a:r>
              <a:rPr lang="es-PE" err="1"/>
              <a:t>consequat</a:t>
            </a:r>
            <a:r>
              <a:rPr lang="es-PE"/>
              <a:t>, </a:t>
            </a:r>
            <a:r>
              <a:rPr lang="es-PE" err="1"/>
              <a:t>vel</a:t>
            </a:r>
            <a:r>
              <a:rPr lang="es-PE"/>
              <a:t> </a:t>
            </a:r>
            <a:r>
              <a:rPr lang="es-PE" err="1"/>
              <a:t>illum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eu</a:t>
            </a:r>
            <a:r>
              <a:rPr lang="es-PE"/>
              <a:t> </a:t>
            </a:r>
            <a:r>
              <a:rPr lang="es-PE" err="1"/>
              <a:t>feugiat</a:t>
            </a:r>
            <a:r>
              <a:rPr lang="es-PE"/>
              <a:t> </a:t>
            </a:r>
            <a:r>
              <a:rPr lang="es-PE" err="1"/>
              <a:t>nulla</a:t>
            </a:r>
            <a:r>
              <a:rPr lang="es-PE"/>
              <a:t> </a:t>
            </a:r>
            <a:r>
              <a:rPr lang="es-PE" err="1"/>
              <a:t>facilisis</a:t>
            </a:r>
            <a:r>
              <a:rPr lang="es-PE"/>
              <a:t> at vero eros et </a:t>
            </a:r>
            <a:r>
              <a:rPr lang="es-PE" err="1"/>
              <a:t>accumsan</a:t>
            </a:r>
            <a:r>
              <a:rPr lang="es-PE"/>
              <a:t> et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92D3C6-A3D3-4D45-A5FD-155927F565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7613" y="233363"/>
            <a:ext cx="5561234" cy="85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Sharp Grotesk Bold 15" panose="00000806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TÍTULO XXXXXXXX</a:t>
            </a:r>
          </a:p>
        </p:txBody>
      </p:sp>
    </p:spTree>
    <p:extLst>
      <p:ext uri="{BB962C8B-B14F-4D97-AF65-F5344CB8AC3E}">
        <p14:creationId xmlns:p14="http://schemas.microsoft.com/office/powerpoint/2010/main" val="376520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5">
            <a:extLst>
              <a:ext uri="{FF2B5EF4-FFF2-40B4-BE49-F238E27FC236}">
                <a16:creationId xmlns:a16="http://schemas.microsoft.com/office/drawing/2014/main" id="{F44837F6-2A27-4DBE-9495-F9D0DF2BC2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8945" y="367208"/>
            <a:ext cx="4291941" cy="964911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Sharp Grotesk Bold 15" panose="00000806000000000000" pitchFamily="50" charset="0"/>
              </a:defRPr>
            </a:lvl1pPr>
          </a:lstStyle>
          <a:p>
            <a:r>
              <a:rPr lang="es-ES"/>
              <a:t>TÍTULO XXXXXXXX</a:t>
            </a:r>
            <a:endParaRPr lang="es-PE"/>
          </a:p>
        </p:txBody>
      </p:sp>
      <p:sp>
        <p:nvSpPr>
          <p:cNvPr id="10" name="Marcador de texto 12">
            <a:extLst>
              <a:ext uri="{FF2B5EF4-FFF2-40B4-BE49-F238E27FC236}">
                <a16:creationId xmlns:a16="http://schemas.microsoft.com/office/drawing/2014/main" id="{7332F7A3-166E-4BB2-AEB2-E73F5DA78A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38945" y="2434607"/>
            <a:ext cx="6175664" cy="283845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>
                <a:latin typeface="Telegraf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PE"/>
              <a:t>CUERPO DE TEXTO</a:t>
            </a:r>
          </a:p>
          <a:p>
            <a:pPr lvl="0"/>
            <a:r>
              <a:rPr lang="es-PE" err="1"/>
              <a:t>Lorem</a:t>
            </a:r>
            <a:r>
              <a:rPr lang="es-PE"/>
              <a:t> </a:t>
            </a:r>
            <a:r>
              <a:rPr lang="es-PE" err="1"/>
              <a:t>ipsum</a:t>
            </a:r>
            <a:r>
              <a:rPr lang="es-PE"/>
              <a:t> dolor </a:t>
            </a:r>
            <a:r>
              <a:rPr lang="es-PE" err="1"/>
              <a:t>sit</a:t>
            </a:r>
            <a:r>
              <a:rPr lang="es-PE"/>
              <a:t> </a:t>
            </a:r>
            <a:r>
              <a:rPr lang="es-PE" err="1"/>
              <a:t>amet</a:t>
            </a:r>
            <a:r>
              <a:rPr lang="es-PE"/>
              <a:t>, </a:t>
            </a:r>
            <a:r>
              <a:rPr lang="es-PE" err="1"/>
              <a:t>consectetuer</a:t>
            </a:r>
            <a:r>
              <a:rPr lang="es-PE"/>
              <a:t> </a:t>
            </a:r>
            <a:r>
              <a:rPr lang="es-PE" err="1"/>
              <a:t>adipiscing</a:t>
            </a:r>
            <a:r>
              <a:rPr lang="es-PE"/>
              <a:t> </a:t>
            </a:r>
            <a:r>
              <a:rPr lang="es-PE" err="1"/>
              <a:t>elit</a:t>
            </a:r>
            <a:r>
              <a:rPr lang="es-PE"/>
              <a:t>, sed </a:t>
            </a:r>
            <a:r>
              <a:rPr lang="es-PE" err="1"/>
              <a:t>diam</a:t>
            </a:r>
            <a:r>
              <a:rPr lang="es-PE"/>
              <a:t> </a:t>
            </a:r>
            <a:r>
              <a:rPr lang="es-PE" err="1"/>
              <a:t>nonummy</a:t>
            </a:r>
            <a:r>
              <a:rPr lang="es-PE"/>
              <a:t> </a:t>
            </a:r>
            <a:r>
              <a:rPr lang="es-PE" err="1"/>
              <a:t>nibh</a:t>
            </a:r>
            <a:r>
              <a:rPr lang="es-PE"/>
              <a:t> </a:t>
            </a:r>
            <a:r>
              <a:rPr lang="es-PE" err="1"/>
              <a:t>euismod</a:t>
            </a:r>
            <a:r>
              <a:rPr lang="es-PE"/>
              <a:t> </a:t>
            </a:r>
            <a:r>
              <a:rPr lang="es-PE" err="1"/>
              <a:t>tincidunt</a:t>
            </a:r>
            <a:r>
              <a:rPr lang="es-PE"/>
              <a:t> ut </a:t>
            </a:r>
            <a:r>
              <a:rPr lang="es-PE" err="1"/>
              <a:t>laoreet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vulputate</a:t>
            </a:r>
            <a:r>
              <a:rPr lang="es-PE"/>
              <a:t> </a:t>
            </a:r>
            <a:r>
              <a:rPr lang="es-PE" err="1"/>
              <a:t>velit</a:t>
            </a:r>
            <a:r>
              <a:rPr lang="es-PE"/>
              <a:t> </a:t>
            </a:r>
            <a:r>
              <a:rPr lang="es-PE" err="1"/>
              <a:t>esse</a:t>
            </a:r>
            <a:r>
              <a:rPr lang="es-PE"/>
              <a:t> </a:t>
            </a:r>
            <a:r>
              <a:rPr lang="es-PE" err="1"/>
              <a:t>molestie</a:t>
            </a:r>
            <a:r>
              <a:rPr lang="es-PE"/>
              <a:t> </a:t>
            </a:r>
            <a:r>
              <a:rPr lang="es-PE" err="1"/>
              <a:t>consequat</a:t>
            </a:r>
            <a:r>
              <a:rPr lang="es-PE"/>
              <a:t>, </a:t>
            </a:r>
            <a:r>
              <a:rPr lang="es-PE" err="1"/>
              <a:t>vel</a:t>
            </a:r>
            <a:r>
              <a:rPr lang="es-PE"/>
              <a:t> </a:t>
            </a:r>
            <a:r>
              <a:rPr lang="es-PE" err="1"/>
              <a:t>illum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eu</a:t>
            </a:r>
            <a:r>
              <a:rPr lang="es-PE"/>
              <a:t> </a:t>
            </a:r>
            <a:r>
              <a:rPr lang="es-PE" err="1"/>
              <a:t>feugiat</a:t>
            </a:r>
            <a:r>
              <a:rPr lang="es-PE"/>
              <a:t> </a:t>
            </a:r>
            <a:r>
              <a:rPr lang="es-PE" err="1"/>
              <a:t>nulla</a:t>
            </a:r>
            <a:r>
              <a:rPr lang="es-PE"/>
              <a:t> </a:t>
            </a:r>
            <a:r>
              <a:rPr lang="es-PE" err="1"/>
              <a:t>facilisis</a:t>
            </a:r>
            <a:r>
              <a:rPr lang="es-PE"/>
              <a:t> at vero eros et </a:t>
            </a:r>
            <a:r>
              <a:rPr lang="es-PE" err="1"/>
              <a:t>accumsan</a:t>
            </a:r>
            <a:r>
              <a:rPr lang="es-PE"/>
              <a:t> et</a:t>
            </a:r>
          </a:p>
        </p:txBody>
      </p:sp>
    </p:spTree>
    <p:extLst>
      <p:ext uri="{BB962C8B-B14F-4D97-AF65-F5344CB8AC3E}">
        <p14:creationId xmlns:p14="http://schemas.microsoft.com/office/powerpoint/2010/main" val="1449141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12">
            <a:extLst>
              <a:ext uri="{FF2B5EF4-FFF2-40B4-BE49-F238E27FC236}">
                <a16:creationId xmlns:a16="http://schemas.microsoft.com/office/drawing/2014/main" id="{85D25E8E-B890-4A13-99F2-7DC31D25B6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2659" y="2434607"/>
            <a:ext cx="6175664" cy="2838450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000">
                <a:latin typeface="Telegraf" panose="00000500000000000000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s-PE"/>
              <a:t>CUERPO DE TEXTO</a:t>
            </a:r>
          </a:p>
          <a:p>
            <a:pPr lvl="0"/>
            <a:r>
              <a:rPr lang="es-PE" err="1"/>
              <a:t>Lorem</a:t>
            </a:r>
            <a:r>
              <a:rPr lang="es-PE"/>
              <a:t> </a:t>
            </a:r>
            <a:r>
              <a:rPr lang="es-PE" err="1"/>
              <a:t>ipsum</a:t>
            </a:r>
            <a:r>
              <a:rPr lang="es-PE"/>
              <a:t> dolor </a:t>
            </a:r>
            <a:r>
              <a:rPr lang="es-PE" err="1"/>
              <a:t>sit</a:t>
            </a:r>
            <a:r>
              <a:rPr lang="es-PE"/>
              <a:t> </a:t>
            </a:r>
            <a:r>
              <a:rPr lang="es-PE" err="1"/>
              <a:t>amet</a:t>
            </a:r>
            <a:r>
              <a:rPr lang="es-PE"/>
              <a:t>, </a:t>
            </a:r>
            <a:r>
              <a:rPr lang="es-PE" err="1"/>
              <a:t>consectetuer</a:t>
            </a:r>
            <a:r>
              <a:rPr lang="es-PE"/>
              <a:t> </a:t>
            </a:r>
            <a:r>
              <a:rPr lang="es-PE" err="1"/>
              <a:t>adipiscing</a:t>
            </a:r>
            <a:r>
              <a:rPr lang="es-PE"/>
              <a:t> </a:t>
            </a:r>
            <a:r>
              <a:rPr lang="es-PE" err="1"/>
              <a:t>elit</a:t>
            </a:r>
            <a:r>
              <a:rPr lang="es-PE"/>
              <a:t>, sed </a:t>
            </a:r>
            <a:r>
              <a:rPr lang="es-PE" err="1"/>
              <a:t>diam</a:t>
            </a:r>
            <a:r>
              <a:rPr lang="es-PE"/>
              <a:t> </a:t>
            </a:r>
            <a:r>
              <a:rPr lang="es-PE" err="1"/>
              <a:t>nonummy</a:t>
            </a:r>
            <a:r>
              <a:rPr lang="es-PE"/>
              <a:t> </a:t>
            </a:r>
            <a:r>
              <a:rPr lang="es-PE" err="1"/>
              <a:t>nibh</a:t>
            </a:r>
            <a:r>
              <a:rPr lang="es-PE"/>
              <a:t> </a:t>
            </a:r>
            <a:r>
              <a:rPr lang="es-PE" err="1"/>
              <a:t>euismod</a:t>
            </a:r>
            <a:r>
              <a:rPr lang="es-PE"/>
              <a:t> </a:t>
            </a:r>
            <a:r>
              <a:rPr lang="es-PE" err="1"/>
              <a:t>tincidunt</a:t>
            </a:r>
            <a:r>
              <a:rPr lang="es-PE"/>
              <a:t> ut </a:t>
            </a:r>
            <a:r>
              <a:rPr lang="es-PE" err="1"/>
              <a:t>laoreet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vulputate</a:t>
            </a:r>
            <a:r>
              <a:rPr lang="es-PE"/>
              <a:t> </a:t>
            </a:r>
            <a:r>
              <a:rPr lang="es-PE" err="1"/>
              <a:t>velit</a:t>
            </a:r>
            <a:r>
              <a:rPr lang="es-PE"/>
              <a:t> </a:t>
            </a:r>
            <a:r>
              <a:rPr lang="es-PE" err="1"/>
              <a:t>esse</a:t>
            </a:r>
            <a:r>
              <a:rPr lang="es-PE"/>
              <a:t> </a:t>
            </a:r>
            <a:r>
              <a:rPr lang="es-PE" err="1"/>
              <a:t>molestie</a:t>
            </a:r>
            <a:r>
              <a:rPr lang="es-PE"/>
              <a:t> </a:t>
            </a:r>
            <a:r>
              <a:rPr lang="es-PE" err="1"/>
              <a:t>consequat</a:t>
            </a:r>
            <a:r>
              <a:rPr lang="es-PE"/>
              <a:t>, </a:t>
            </a:r>
            <a:r>
              <a:rPr lang="es-PE" err="1"/>
              <a:t>vel</a:t>
            </a:r>
            <a:r>
              <a:rPr lang="es-PE"/>
              <a:t> </a:t>
            </a:r>
            <a:r>
              <a:rPr lang="es-PE" err="1"/>
              <a:t>illum</a:t>
            </a:r>
            <a:r>
              <a:rPr lang="es-PE"/>
              <a:t> </a:t>
            </a:r>
            <a:r>
              <a:rPr lang="es-PE" err="1"/>
              <a:t>dolore</a:t>
            </a:r>
            <a:r>
              <a:rPr lang="es-PE"/>
              <a:t> </a:t>
            </a:r>
            <a:r>
              <a:rPr lang="es-PE" err="1"/>
              <a:t>eu</a:t>
            </a:r>
            <a:r>
              <a:rPr lang="es-PE"/>
              <a:t> </a:t>
            </a:r>
            <a:r>
              <a:rPr lang="es-PE" err="1"/>
              <a:t>feugiat</a:t>
            </a:r>
            <a:r>
              <a:rPr lang="es-PE"/>
              <a:t> </a:t>
            </a:r>
            <a:r>
              <a:rPr lang="es-PE" err="1"/>
              <a:t>nulla</a:t>
            </a:r>
            <a:r>
              <a:rPr lang="es-PE"/>
              <a:t> </a:t>
            </a:r>
            <a:r>
              <a:rPr lang="es-PE" err="1"/>
              <a:t>facilisis</a:t>
            </a:r>
            <a:r>
              <a:rPr lang="es-PE"/>
              <a:t> at vero eros et </a:t>
            </a:r>
            <a:r>
              <a:rPr lang="es-PE" err="1"/>
              <a:t>accumsan</a:t>
            </a:r>
            <a:r>
              <a:rPr lang="es-PE"/>
              <a:t> et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92D3C6-A3D3-4D45-A5FD-155927F565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7613" y="233363"/>
            <a:ext cx="5561234" cy="850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Sharp Grotesk Bold 15" panose="00000806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TÍTULO XXXXXXXX</a:t>
            </a:r>
          </a:p>
        </p:txBody>
      </p:sp>
    </p:spTree>
    <p:extLst>
      <p:ext uri="{BB962C8B-B14F-4D97-AF65-F5344CB8AC3E}">
        <p14:creationId xmlns:p14="http://schemas.microsoft.com/office/powerpoint/2010/main" val="3320665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BA3AC6B-AB94-D189-EF12-83A1BC9FD1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97336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rma, Rectángulo&#10;&#10;Descripción generada automáticamente">
            <a:extLst>
              <a:ext uri="{FF2B5EF4-FFF2-40B4-BE49-F238E27FC236}">
                <a16:creationId xmlns:a16="http://schemas.microsoft.com/office/drawing/2014/main" id="{3FB961EC-3389-694D-81B4-FEB0A3693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DD150B0-DCD2-CD40-AC39-1D8D0E1A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98413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 dirty="0"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B20CD4-B042-9642-BA6F-ADC4BE2F5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00EF1F-8245-BC44-90CB-E9796156F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06ACFB-B5F3-F548-A9C4-FFE1ABB0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AF9879-BCFD-1A43-BE54-D1D80DFB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09089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, Rectángulo&#10;&#10;Descripción generada automáticamente">
            <a:extLst>
              <a:ext uri="{FF2B5EF4-FFF2-40B4-BE49-F238E27FC236}">
                <a16:creationId xmlns:a16="http://schemas.microsoft.com/office/drawing/2014/main" id="{7BD8DE39-7734-9042-9CCA-4B632A3AC7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476FD6B-74BE-0A45-B8DF-3E9742535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solidFill>
                  <a:schemeClr val="bg1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2273CFD-04CE-144A-B786-57342052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5CFEA20-269E-6C46-A1AC-878AB170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68FD6D-0078-054F-A4DD-626A35C2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D93F514B-DC55-A448-A651-0E6B48D36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049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, Rectángulo&#10;&#10;Descripción generada automáticamente">
            <a:extLst>
              <a:ext uri="{FF2B5EF4-FFF2-40B4-BE49-F238E27FC236}">
                <a16:creationId xmlns:a16="http://schemas.microsoft.com/office/drawing/2014/main" id="{0FA57929-80DB-6E43-9F3D-21C249077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FF79E4-6112-F541-830A-F19464B90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115145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solidFill>
                  <a:schemeClr val="bg1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7E98C1F-6A48-E643-BA59-E3B8A6C9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AD98834-70E6-2741-92BB-DC7706867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C89079-1EA9-6445-A095-DF95B76F2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AC17E847-16BC-E24D-9DFB-062C71A1D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451"/>
            <a:ext cx="10515600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8153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rma, Rectángulo&#10;&#10;Descripción generada automáticamente">
            <a:extLst>
              <a:ext uri="{FF2B5EF4-FFF2-40B4-BE49-F238E27FC236}">
                <a16:creationId xmlns:a16="http://schemas.microsoft.com/office/drawing/2014/main" id="{60E216D9-8C9A-2248-96FF-60124EFEB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2438E53-2731-F543-A068-67DA2C8FE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87F6B09-8989-704E-B762-9B325ABFF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264931B-414C-DD4E-9DAD-0D3E56B2A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99B719C-8C6E-1E4F-BCE3-B04E2204B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5ACA78D-E959-CC43-816F-DAB082625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8451"/>
            <a:ext cx="10515600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94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6189FB3B-F904-DF4C-A62C-3550F2D75A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AAA189D-12FD-8842-BBAA-E6EC3BF22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782" y="365125"/>
            <a:ext cx="9953017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>
                <a:solidFill>
                  <a:schemeClr val="tx1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DEFF8B8-A1F2-1445-9B4E-ACBF035C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B0DDC9F-E3A2-C149-800B-ABB568FF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B83F7E-F5A2-364D-A0C3-4D2A2EF12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1211BE35-5418-D541-B66C-4973B0225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782" y="2198451"/>
            <a:ext cx="9953018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26688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509D1A31-260A-1D41-831B-9BF043E7E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8EC1DF-CCB4-BD4C-B64A-AD09C49B8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962" y="365125"/>
            <a:ext cx="10030838" cy="1325563"/>
          </a:xfrm>
        </p:spPr>
        <p:txBody>
          <a:bodyPr/>
          <a:lstStyle>
            <a:lvl1pPr>
              <a:defRPr lang="es-ES_tradnl" sz="4800">
                <a:solidFill>
                  <a:srgbClr val="FFC000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193C58B-31FE-5042-9B63-0D3B1B905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6C7934-2AE8-EA4C-9F4E-E72EF2024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1A9BE-1DCE-8A4B-B616-40902C5D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1160B6D-895C-3B44-86F0-85FBBE365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782" y="2198451"/>
            <a:ext cx="9953018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12254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81E5B-D8B0-8A43-8AEB-F308CF6CC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es-ES_tradnl" sz="4800" dirty="0">
                <a:solidFill>
                  <a:schemeClr val="accent3"/>
                </a:solidFill>
                <a:latin typeface="Sharp Grotesk Bold 15" panose="00000806000000000000" pitchFamily="50" charset="0"/>
              </a:defRPr>
            </a:lvl1pPr>
          </a:lstStyle>
          <a:p>
            <a:pPr marL="0" lvl="0"/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208EF44-8AD1-254B-BB7E-A39DB1E8B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06575A4-C9C7-FB4D-ACE5-0F1AEADD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D8F2029-A8C1-F744-A0B2-EC10EF87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B71CCCC-7065-644D-A125-FA7EC31E2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5" b="95894" l="7051" r="92949">
                        <a14:foregroundMark x1="30676" y1="14225" x2="37500" y2="16023"/>
                        <a14:foregroundMark x1="11218" y1="9098" x2="18084" y2="10907"/>
                        <a14:foregroundMark x1="37500" y1="16023" x2="38462" y2="32609"/>
                        <a14:foregroundMark x1="38462" y1="32609" x2="37179" y2="32689"/>
                        <a14:foregroundMark x1="60256" y1="5314" x2="60256" y2="11514"/>
                        <a14:foregroundMark x1="61538" y1="1288" x2="61538" y2="1288"/>
                        <a14:foregroundMark x1="93269" y1="9340" x2="93269" y2="9340"/>
                        <a14:foregroundMark x1="61538" y1="95974" x2="61538" y2="95974"/>
                        <a14:foregroundMark x1="40064" y1="805" x2="40064" y2="805"/>
                        <a14:foregroundMark x1="7051" y1="11272" x2="7051" y2="11272"/>
                        <a14:backgroundMark x1="21154" y1="11997" x2="21154" y2="11997"/>
                        <a14:backgroundMark x1="21154" y1="11997" x2="23397" y2="10548"/>
                        <a14:backgroundMark x1="21795" y1="10950" x2="21154" y2="14412"/>
                        <a14:backgroundMark x1="25962" y1="13607" x2="25962" y2="13607"/>
                        <a14:backgroundMark x1="25962" y1="13607" x2="25641" y2="13124"/>
                        <a14:backgroundMark x1="18910" y1="10628" x2="16667" y2="11353"/>
                        <a14:backgroundMark x1="24679" y1="12399" x2="25962" y2="1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68" y="4067218"/>
            <a:ext cx="815064" cy="2849147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EDB6C213-B26E-6F43-ABC6-F1BB0794E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4263"/>
            <a:ext cx="9953018" cy="3978512"/>
          </a:xfrm>
        </p:spPr>
        <p:txBody>
          <a:bodyPr/>
          <a:lstStyle>
            <a:lvl1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b="0" i="0">
                <a:latin typeface="Telegraf" pitchFamily="2" charset="77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1889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8D2D697-D2B3-824A-8FAF-CAA67F85E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2BCEBF-EBDE-FA4E-AA90-37AFE6BF8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D653E2-783C-DD4F-B730-6240B724E6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23711-D4F1-494C-8F14-77469517E419}" type="datetimeFigureOut">
              <a:rPr lang="es-ES_tradnl" smtClean="0"/>
              <a:t>23/03/2026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4ADE2F-7CCB-FB4F-9E59-E1796BC78D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AC048-1E6D-274B-B3DF-6D517EB10B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BCE94-CFEA-1B4F-9F2C-935B9B7B087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3938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5" r:id="rId2"/>
    <p:sldLayoutId id="2147483650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71" r:id="rId9"/>
    <p:sldLayoutId id="2147483673" r:id="rId10"/>
    <p:sldLayoutId id="2147483674" r:id="rId11"/>
    <p:sldLayoutId id="2147483665" r:id="rId12"/>
    <p:sldLayoutId id="2147483668" r:id="rId13"/>
    <p:sldLayoutId id="2147483669" r:id="rId14"/>
    <p:sldLayoutId id="2147483667" r:id="rId15"/>
    <p:sldLayoutId id="2147483676" r:id="rId16"/>
    <p:sldLayoutId id="2147483677" r:id="rId17"/>
    <p:sldLayoutId id="2147483678" r:id="rId18"/>
    <p:sldLayoutId id="2147483679" r:id="rId19"/>
    <p:sldLayoutId id="2147483666" r:id="rId20"/>
    <p:sldLayoutId id="2147483655" r:id="rId21"/>
    <p:sldLayoutId id="2147483682" r:id="rId22"/>
    <p:sldLayoutId id="2147483683" r:id="rId2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D0EF54E5-D79B-47B2-950F-5559D299EB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99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, Rectángulo&#10;&#10;Descripción generada automáticamente">
            <a:extLst>
              <a:ext uri="{FF2B5EF4-FFF2-40B4-BE49-F238E27FC236}">
                <a16:creationId xmlns:a16="http://schemas.microsoft.com/office/drawing/2014/main" id="{E325EE4D-F5B5-44BB-B250-8EAD3A9401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7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9F6F5E5-A503-634E-958E-7E9AC960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7565" y="2195323"/>
            <a:ext cx="5933508" cy="2105116"/>
          </a:xfrm>
        </p:spPr>
        <p:txBody>
          <a:bodyPr/>
          <a:lstStyle/>
          <a:p>
            <a:pPr algn="ctr"/>
            <a:r>
              <a:rPr lang="es-E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Bienvenida </a:t>
            </a:r>
            <a:br>
              <a:rPr lang="es-E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Facultad de Negocios  </a:t>
            </a:r>
            <a:r>
              <a:rPr lang="es-PE"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2026 - 1</a:t>
            </a:r>
            <a:endParaRPr lang="es-ES_tradnl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FB80519-6036-3700-6E16-D73F9B6951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14" t="50000" r="12872" b="39332"/>
          <a:stretch/>
        </p:blipFill>
        <p:spPr>
          <a:xfrm>
            <a:off x="6772106" y="5657576"/>
            <a:ext cx="3298489" cy="79766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21CB3F8-1035-94B2-4A00-3FA6184F9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14" t="61947" r="25675" b="28794"/>
          <a:stretch/>
        </p:blipFill>
        <p:spPr>
          <a:xfrm>
            <a:off x="10196544" y="5762940"/>
            <a:ext cx="1596622" cy="692304"/>
          </a:xfrm>
          <a:prstGeom prst="rect">
            <a:avLst/>
          </a:prstGeom>
        </p:spPr>
      </p:pic>
      <p:pic>
        <p:nvPicPr>
          <p:cNvPr id="1026" name="Picture 2" descr="CLADEA | Blogs | GESTIÓN">
            <a:extLst>
              <a:ext uri="{FF2B5EF4-FFF2-40B4-BE49-F238E27FC236}">
                <a16:creationId xmlns:a16="http://schemas.microsoft.com/office/drawing/2014/main" id="{DB0C217E-C8CE-60B5-BFAD-5817B3B5B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551" y="5457781"/>
            <a:ext cx="1197258" cy="11972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CBSP - Logo original | Universidad Interamericana de Panamá">
            <a:extLst>
              <a:ext uri="{FF2B5EF4-FFF2-40B4-BE49-F238E27FC236}">
                <a16:creationId xmlns:a16="http://schemas.microsoft.com/office/drawing/2014/main" id="{77A104CD-8CC1-5995-82AB-FB50C2729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169" y="5362485"/>
            <a:ext cx="1057024" cy="11972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C715225-32EE-111A-C70B-DA46341F15EF}"/>
              </a:ext>
            </a:extLst>
          </p:cNvPr>
          <p:cNvSpPr/>
          <p:nvPr/>
        </p:nvSpPr>
        <p:spPr>
          <a:xfrm>
            <a:off x="4387174" y="5072053"/>
            <a:ext cx="7286017" cy="738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154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0292508-3582-2391-3B97-2559D085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61338" y="3826011"/>
            <a:ext cx="5030789" cy="760141"/>
          </a:xfrm>
        </p:spPr>
        <p:txBody>
          <a:bodyPr>
            <a:noAutofit/>
          </a:bodyPr>
          <a:lstStyle/>
          <a:p>
            <a:r>
              <a:rPr lang="es-PE" sz="2000"/>
              <a:t>ACTIVIDADES DE LA FACULTAD DE NEGOCIOS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F23A208-D2D1-CF8E-6433-DF53686955C5}"/>
              </a:ext>
            </a:extLst>
          </p:cNvPr>
          <p:cNvGrpSpPr/>
          <p:nvPr/>
        </p:nvGrpSpPr>
        <p:grpSpPr>
          <a:xfrm>
            <a:off x="1916853" y="1675658"/>
            <a:ext cx="10276784" cy="4956706"/>
            <a:chOff x="127221" y="1057361"/>
            <a:chExt cx="8355648" cy="389168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6C0C541-3C80-01E0-3195-25F3DDB6E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7131" t="36483" r="29739" b="18995"/>
            <a:stretch>
              <a:fillRect/>
            </a:stretch>
          </p:blipFill>
          <p:spPr>
            <a:xfrm>
              <a:off x="5064981" y="3629300"/>
              <a:ext cx="2272900" cy="1319747"/>
            </a:xfrm>
            <a:prstGeom prst="roundRect">
              <a:avLst/>
            </a:prstGeom>
          </p:spPr>
        </p:pic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9F244B69-FA76-E980-36BB-428E5379514B}"/>
                </a:ext>
              </a:extLst>
            </p:cNvPr>
            <p:cNvGrpSpPr/>
            <p:nvPr/>
          </p:nvGrpSpPr>
          <p:grpSpPr>
            <a:xfrm>
              <a:off x="127221" y="1057361"/>
              <a:ext cx="8355648" cy="3891524"/>
              <a:chOff x="127221" y="1057361"/>
              <a:chExt cx="8355648" cy="3891524"/>
            </a:xfrm>
          </p:grpSpPr>
          <p:pic>
            <p:nvPicPr>
              <p:cNvPr id="7" name="Imagen 6">
                <a:extLst>
                  <a:ext uri="{FF2B5EF4-FFF2-40B4-BE49-F238E27FC236}">
                    <a16:creationId xmlns:a16="http://schemas.microsoft.com/office/drawing/2014/main" id="{8FEC52C1-25D0-842E-5DE2-D632C849E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1479" t="17623" r="31565" b="34670"/>
              <a:stretch>
                <a:fillRect/>
              </a:stretch>
            </p:blipFill>
            <p:spPr>
              <a:xfrm>
                <a:off x="127221" y="1057524"/>
                <a:ext cx="2592125" cy="1882180"/>
              </a:xfrm>
              <a:prstGeom prst="roundRect">
                <a:avLst/>
              </a:prstGeom>
            </p:spPr>
          </p:pic>
          <p:pic>
            <p:nvPicPr>
              <p:cNvPr id="8" name="Imagen 7">
                <a:extLst>
                  <a:ext uri="{FF2B5EF4-FFF2-40B4-BE49-F238E27FC236}">
                    <a16:creationId xmlns:a16="http://schemas.microsoft.com/office/drawing/2014/main" id="{31976BC3-C643-20FE-D05E-9C7C33D3F4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0000" t="25662" r="30174" b="19459"/>
              <a:stretch>
                <a:fillRect/>
              </a:stretch>
            </p:blipFill>
            <p:spPr>
              <a:xfrm>
                <a:off x="127221" y="2939704"/>
                <a:ext cx="2592125" cy="2009181"/>
              </a:xfrm>
              <a:prstGeom prst="roundRect">
                <a:avLst/>
              </a:prstGeom>
            </p:spPr>
          </p:pic>
          <p:pic>
            <p:nvPicPr>
              <p:cNvPr id="9" name="Picture 4" descr="No hay descripción alternativa para esta imagen">
                <a:extLst>
                  <a:ext uri="{FF2B5EF4-FFF2-40B4-BE49-F238E27FC236}">
                    <a16:creationId xmlns:a16="http://schemas.microsoft.com/office/drawing/2014/main" id="{C3AE6906-B23A-38DD-F149-705DC7FAFE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4981" y="1057524"/>
                <a:ext cx="3417888" cy="2571750"/>
              </a:xfrm>
              <a:prstGeom prst="round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117DFEF3-286F-DE04-F5EF-44BAF1D922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32087" t="25662" r="32862" b="24339"/>
              <a:stretch>
                <a:fillRect/>
              </a:stretch>
            </p:blipFill>
            <p:spPr>
              <a:xfrm>
                <a:off x="2719344" y="1779777"/>
                <a:ext cx="2345635" cy="1882180"/>
              </a:xfrm>
              <a:prstGeom prst="round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B241B6BF-D2AE-2A02-A64E-82DC502BD5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24870" t="25971" r="25131" b="24029"/>
              <a:stretch>
                <a:fillRect/>
              </a:stretch>
            </p:blipFill>
            <p:spPr>
              <a:xfrm>
                <a:off x="2719346" y="3629465"/>
                <a:ext cx="2345635" cy="1319419"/>
              </a:xfrm>
              <a:prstGeom prst="round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7DA1CDC7-9FBE-AF4A-F13B-18BE49486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l="25217" t="26435" r="25739" b="45403"/>
              <a:stretch>
                <a:fillRect/>
              </a:stretch>
            </p:blipFill>
            <p:spPr>
              <a:xfrm>
                <a:off x="2719345" y="1057361"/>
                <a:ext cx="2345635" cy="757653"/>
              </a:xfrm>
              <a:prstGeom prst="round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2A41A929-C8E4-0C89-14D3-64937D71BE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31126" t="27826" r="36463" b="25488"/>
              <a:stretch>
                <a:fillRect/>
              </a:stretch>
            </p:blipFill>
            <p:spPr>
              <a:xfrm>
                <a:off x="6854024" y="3629137"/>
                <a:ext cx="1628845" cy="1319747"/>
              </a:xfrm>
              <a:prstGeom prst="roundRect">
                <a:avLst/>
              </a:prstGeom>
            </p:spPr>
          </p:pic>
        </p:grpSp>
      </p:grp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696F07-8D18-8BA9-D34F-914F8BF81BB7}"/>
              </a:ext>
            </a:extLst>
          </p:cNvPr>
          <p:cNvSpPr txBox="1"/>
          <p:nvPr/>
        </p:nvSpPr>
        <p:spPr>
          <a:xfrm>
            <a:off x="2001520" y="142489"/>
            <a:ext cx="107107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>
                <a:solidFill>
                  <a:schemeClr val="bg1"/>
                </a:solidFill>
              </a:rPr>
              <a:t>ENCUENTRO INTERNACIONAL DE NEGOCIOS – EIN 2026</a:t>
            </a:r>
          </a:p>
          <a:p>
            <a:pPr algn="ctr"/>
            <a:endParaRPr lang="es-PE" sz="2000" b="1">
              <a:solidFill>
                <a:schemeClr val="bg1"/>
              </a:solidFill>
            </a:endParaRPr>
          </a:p>
          <a:p>
            <a:r>
              <a:rPr lang="es-PE" sz="2000" b="1">
                <a:solidFill>
                  <a:schemeClr val="bg1"/>
                </a:solidFill>
              </a:rPr>
              <a:t>Sede: Trujillo</a:t>
            </a:r>
          </a:p>
          <a:p>
            <a:r>
              <a:rPr lang="es-PE" sz="2000" b="1">
                <a:solidFill>
                  <a:schemeClr val="bg1"/>
                </a:solidFill>
              </a:rPr>
              <a:t>Fecha: Por confirmar</a:t>
            </a:r>
          </a:p>
        </p:txBody>
      </p:sp>
    </p:spTree>
    <p:extLst>
      <p:ext uri="{BB962C8B-B14F-4D97-AF65-F5344CB8AC3E}">
        <p14:creationId xmlns:p14="http://schemas.microsoft.com/office/powerpoint/2010/main" val="3526501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DC7AB15C-1439-056A-5B12-334B67630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61338" y="3826011"/>
            <a:ext cx="5030789" cy="760141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s-PE" sz="2000" b="1">
                <a:latin typeface="Sharp Grotesk Bold 15" panose="00000806000000000000"/>
              </a:rPr>
              <a:t>ACTIVIDADES DE LA FACULTAD DE NEGOCIOS</a:t>
            </a:r>
          </a:p>
        </p:txBody>
      </p:sp>
      <p:pic>
        <p:nvPicPr>
          <p:cNvPr id="2050" name="Picture 2" descr="🌍💼 Hoy celebramos el arte de negociar sin fronteras 🤝✨ ¡Feliz Día del Negociador  Internacional! 🌍📈 Hoy celebramos a quienes con visión global y  habilidades estratégicas convierten ideas en acuerdos que impulsan">
            <a:extLst>
              <a:ext uri="{FF2B5EF4-FFF2-40B4-BE49-F238E27FC236}">
                <a16:creationId xmlns:a16="http://schemas.microsoft.com/office/drawing/2014/main" id="{B614BE33-6896-4DD3-5120-32F2A32B0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9"/>
          <a:stretch>
            <a:fillRect/>
          </a:stretch>
        </p:blipFill>
        <p:spPr bwMode="auto">
          <a:xfrm>
            <a:off x="1957491" y="114438"/>
            <a:ext cx="2385160" cy="22550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C8D33DF2-FA8D-9D9B-DCC8-CD7E134D6184}"/>
              </a:ext>
            </a:extLst>
          </p:cNvPr>
          <p:cNvGrpSpPr/>
          <p:nvPr/>
        </p:nvGrpSpPr>
        <p:grpSpPr>
          <a:xfrm>
            <a:off x="6411206" y="2406718"/>
            <a:ext cx="2279313" cy="2255024"/>
            <a:chOff x="6329680" y="729052"/>
            <a:chExt cx="3810000" cy="3810000"/>
          </a:xfrm>
        </p:grpSpPr>
        <p:pic>
          <p:nvPicPr>
            <p:cNvPr id="2052" name="Picture 4" descr="Para todos los Marketeros en su día les deseamos muchos Insights 💡 y mucha  Calle 👟 Un saludo especial a los #Marketeros en #ConsumerTruth ❤️  @cristinaq @crodriguezdc @OmarRodriguezR @gianeli8 @los_1982 @NelaCanchanya  @QuispeKayra @">
              <a:extLst>
                <a:ext uri="{FF2B5EF4-FFF2-40B4-BE49-F238E27FC236}">
                  <a16:creationId xmlns:a16="http://schemas.microsoft.com/office/drawing/2014/main" id="{7AA8192D-9A70-2095-CE43-3503CC2D0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680" y="729052"/>
              <a:ext cx="3810000" cy="381000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39D3A891-B2E3-8CB2-46BA-0EC12C9E5E24}"/>
                </a:ext>
              </a:extLst>
            </p:cNvPr>
            <p:cNvSpPr/>
            <p:nvPr/>
          </p:nvSpPr>
          <p:spPr>
            <a:xfrm>
              <a:off x="6329680" y="729052"/>
              <a:ext cx="995680" cy="5307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2054" name="Picture 6" descr="📈📊#FelizDíaDelEconomista | Un gran saludo a los hombres y mujeres que  trabajan con profesionalismo, transparencia y dedicación para contribuir  con el crecimiento y el desarrollo de nuestro país.">
            <a:extLst>
              <a:ext uri="{FF2B5EF4-FFF2-40B4-BE49-F238E27FC236}">
                <a16:creationId xmlns:a16="http://schemas.microsoft.com/office/drawing/2014/main" id="{CDBEFE41-5568-D4F5-2039-CA67E7533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6"/>
          <a:stretch>
            <a:fillRect/>
          </a:stretch>
        </p:blipFill>
        <p:spPr bwMode="auto">
          <a:xfrm>
            <a:off x="3999426" y="2406718"/>
            <a:ext cx="2385160" cy="22550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eliz Día del contador público! 💯 ✨ Saludamos a los(as) contadores(as) del  Perú en su día y resaltamos su gran labor dentro de las diferentes  organizaciones. Su expertise contribuye al crecimiento… |">
            <a:extLst>
              <a:ext uri="{FF2B5EF4-FFF2-40B4-BE49-F238E27FC236}">
                <a16:creationId xmlns:a16="http://schemas.microsoft.com/office/drawing/2014/main" id="{EC431E29-9057-6777-CAE4-72842C7A5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9"/>
          <a:stretch>
            <a:fillRect/>
          </a:stretch>
        </p:blipFill>
        <p:spPr bwMode="auto">
          <a:xfrm>
            <a:off x="4869326" y="4735543"/>
            <a:ext cx="2385160" cy="22550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CDF5836-D8D8-FF30-31ED-AAECB970E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1106" y="4738438"/>
            <a:ext cx="2385160" cy="2255024"/>
          </a:xfrm>
          <a:prstGeom prst="roundRect">
            <a:avLst/>
          </a:prstGeom>
        </p:spPr>
      </p:pic>
      <p:pic>
        <p:nvPicPr>
          <p:cNvPr id="2062" name="Picture 14" descr="Hoy en Perú celebramos el Día del Exportador, motor fundamental de la  economía. En Coface estamos comprometidos en el desarrollo del comercio,  ayudando a las empresas a explorar nuevas… | Bianca Trejo">
            <a:extLst>
              <a:ext uri="{FF2B5EF4-FFF2-40B4-BE49-F238E27FC236}">
                <a16:creationId xmlns:a16="http://schemas.microsoft.com/office/drawing/2014/main" id="{0EC29BC9-C8D7-6036-990F-582EF24B7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66"/>
          <a:stretch>
            <a:fillRect/>
          </a:stretch>
        </p:blipFill>
        <p:spPr bwMode="auto">
          <a:xfrm>
            <a:off x="9692886" y="4738438"/>
            <a:ext cx="2385161" cy="22521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Día del Administrador peruano - CAP ANCASH">
            <a:extLst>
              <a:ext uri="{FF2B5EF4-FFF2-40B4-BE49-F238E27FC236}">
                <a16:creationId xmlns:a16="http://schemas.microsoft.com/office/drawing/2014/main" id="{716985DF-14BC-6AC0-FC7C-C3370C09A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03"/>
          <a:stretch>
            <a:fillRect/>
          </a:stretch>
        </p:blipFill>
        <p:spPr bwMode="auto">
          <a:xfrm>
            <a:off x="4420458" y="74998"/>
            <a:ext cx="2385160" cy="22550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703CC44A-0F1A-4FBC-4A98-A1947928D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8816" r="8756" b="7330"/>
          <a:stretch>
            <a:fillRect/>
          </a:stretch>
        </p:blipFill>
        <p:spPr bwMode="auto">
          <a:xfrm>
            <a:off x="3881049" y="1889760"/>
            <a:ext cx="461602" cy="4786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2A79B228-656A-B792-7069-5A26BC4CE5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9" t="8816" r="8756" b="7330"/>
          <a:stretch>
            <a:fillRect/>
          </a:stretch>
        </p:blipFill>
        <p:spPr bwMode="auto">
          <a:xfrm>
            <a:off x="6344016" y="1851412"/>
            <a:ext cx="461602" cy="47861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80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66F1E-AA99-FDEA-E6F6-CE8A4FDD3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C090F5-1FEC-C114-4186-726FC9D95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9240" y="437279"/>
            <a:ext cx="7208875" cy="850900"/>
          </a:xfrm>
        </p:spPr>
        <p:txBody>
          <a:bodyPr lIns="91440" tIns="45720" rIns="91440" bIns="45720" anchor="t"/>
          <a:lstStyle/>
          <a:p>
            <a:r>
              <a:rPr lang="es-PE" sz="3200">
                <a:latin typeface="Sharp Grotesk Bold 15"/>
              </a:rPr>
              <a:t>DIRECTORA ACADÉMICA DE SEDE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6E6BC48-3349-DA0D-F529-82A0E5BA497B}"/>
              </a:ext>
            </a:extLst>
          </p:cNvPr>
          <p:cNvSpPr/>
          <p:nvPr/>
        </p:nvSpPr>
        <p:spPr>
          <a:xfrm>
            <a:off x="4661609" y="1924634"/>
            <a:ext cx="2362921" cy="3205150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4C5822-C36B-AB4B-BE5E-22A5F2198199}"/>
              </a:ext>
            </a:extLst>
          </p:cNvPr>
          <p:cNvSpPr txBox="1"/>
          <p:nvPr/>
        </p:nvSpPr>
        <p:spPr>
          <a:xfrm>
            <a:off x="4459600" y="5481417"/>
            <a:ext cx="4374355" cy="569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B500"/>
                </a:highlight>
                <a:uLnTx/>
                <a:uFillTx/>
                <a:latin typeface="Sharp Grotesk SemiBold 15"/>
                <a:ea typeface="+mn-ea"/>
                <a:cs typeface="Segoe UI"/>
              </a:rPr>
              <a:t>LUIS VILCA GAVIDIA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Segoe UI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SemiBold 15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Segoe UI"/>
              </a:rPr>
              <a:t>DIRECTOR ACADÉMICA DE SEDE ATE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Segoe UI"/>
              </a:rPr>
              <a:t>​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hombre con un traje de color negro&#10;&#10;Descripción generada automáticamente">
            <a:extLst>
              <a:ext uri="{FF2B5EF4-FFF2-40B4-BE49-F238E27FC236}">
                <a16:creationId xmlns:a16="http://schemas.microsoft.com/office/drawing/2014/main" id="{4B65E17C-4F03-8580-796D-1B53E9AE67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6" t="10519" r="18337" b="45556"/>
          <a:stretch/>
        </p:blipFill>
        <p:spPr>
          <a:xfrm>
            <a:off x="4731993" y="2287627"/>
            <a:ext cx="2292537" cy="25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02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A02A4-4FC9-1587-E0A8-281C88CC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7DE110-2424-F989-B378-633E9F5493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853" y="475172"/>
            <a:ext cx="7208875" cy="850900"/>
          </a:xfrm>
        </p:spPr>
        <p:txBody>
          <a:bodyPr lIns="91440" tIns="45720" rIns="91440" bIns="45720" anchor="t"/>
          <a:lstStyle/>
          <a:p>
            <a:r>
              <a:rPr lang="es-ES" sz="3200" dirty="0">
                <a:latin typeface="Sharp Grotesk Bold 15"/>
              </a:rPr>
              <a:t>NEGOCIOS</a:t>
            </a:r>
            <a:endParaRPr lang="es-PE" sz="3200" dirty="0">
              <a:latin typeface="Sharp Grotesk Bold 15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434BEA7B-B2F2-59AA-72EA-5236CADD953B}"/>
              </a:ext>
            </a:extLst>
          </p:cNvPr>
          <p:cNvSpPr/>
          <p:nvPr/>
        </p:nvSpPr>
        <p:spPr>
          <a:xfrm>
            <a:off x="4735130" y="1924634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E2453B5-3D19-CD8C-5D25-FD429B994051}"/>
              </a:ext>
            </a:extLst>
          </p:cNvPr>
          <p:cNvSpPr txBox="1"/>
          <p:nvPr/>
        </p:nvSpPr>
        <p:spPr>
          <a:xfrm>
            <a:off x="4703358" y="4918481"/>
            <a:ext cx="268900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B500"/>
                </a:highlight>
                <a:uLnTx/>
                <a:uFillTx/>
                <a:latin typeface="Sharp Grotesk SemiBold 15"/>
                <a:ea typeface="+mn-ea"/>
                <a:cs typeface="Arial"/>
              </a:rPr>
              <a:t>Augusto Cáceres Rosell</a:t>
            </a: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FEB500"/>
              </a:highlight>
              <a:uLnTx/>
              <a:uFillTx/>
              <a:latin typeface="Sharp Grotesk SemiBold 15" panose="000007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Arial"/>
              </a:rPr>
              <a:t>DECANO DE LA FACULTAD DE NEGOCIOS</a:t>
            </a:r>
            <a:endParaRPr kumimoji="0" lang="es-P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SemiBold 15"/>
              <a:ea typeface="+mn-ea"/>
              <a:cs typeface="Arial"/>
            </a:endParaRPr>
          </a:p>
        </p:txBody>
      </p:sp>
      <p:pic>
        <p:nvPicPr>
          <p:cNvPr id="12" name="Imagen 11" descr="Un hombre vestido de traje con la mano&#10;&#10;El contenido generado por IA puede ser incorrecto.">
            <a:extLst>
              <a:ext uri="{FF2B5EF4-FFF2-40B4-BE49-F238E27FC236}">
                <a16:creationId xmlns:a16="http://schemas.microsoft.com/office/drawing/2014/main" id="{45CE04D5-9D3F-9569-7A15-44351204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" t="-436" r="-689" b="24423"/>
          <a:stretch>
            <a:fillRect/>
          </a:stretch>
        </p:blipFill>
        <p:spPr>
          <a:xfrm>
            <a:off x="4727802" y="1909074"/>
            <a:ext cx="2385955" cy="270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01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9A6AC-2672-7130-66CC-234EECED3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87EE9F0-9CFE-470F-423A-7CD2122F2F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308" y="310815"/>
            <a:ext cx="8595291" cy="850900"/>
          </a:xfrm>
        </p:spPr>
        <p:txBody>
          <a:bodyPr lIns="91440" tIns="45720" rIns="91440" bIns="45720" anchor="t"/>
          <a:lstStyle/>
          <a:p>
            <a:r>
              <a:rPr lang="es-ES" sz="4000">
                <a:latin typeface="Sharp Grotesk Bold 15"/>
              </a:rPr>
              <a:t>N</a:t>
            </a:r>
            <a:r>
              <a:rPr lang="es-PE" sz="4000">
                <a:latin typeface="Sharp Grotesk Bold 15"/>
              </a:rPr>
              <a:t>EGOCIOS </a:t>
            </a:r>
            <a:endParaRPr lang="es-PE" sz="40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CFE7C438-B9CD-EEA4-DDA2-58A26FD8DEB3}"/>
              </a:ext>
            </a:extLst>
          </p:cNvPr>
          <p:cNvSpPr txBox="1"/>
          <p:nvPr/>
        </p:nvSpPr>
        <p:spPr>
          <a:xfrm>
            <a:off x="1688611" y="5223746"/>
            <a:ext cx="336006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B500"/>
                </a:highlight>
                <a:uLnTx/>
                <a:uFillTx/>
                <a:latin typeface="Sharp Grotesk SemiBold 15"/>
                <a:ea typeface="+mn-ea"/>
                <a:cs typeface="Arial"/>
              </a:rPr>
              <a:t>WILMER INFANTE POLLACK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Arial"/>
              </a:rPr>
              <a:t>DIRECTOR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Arial"/>
              </a:rPr>
              <a:t>FACULTAD DE NEGOCIOS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SemiBold 15"/>
              <a:ea typeface="+mn-ea"/>
              <a:cs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AC5914E-5134-1CCE-DDA2-E2044B78D9E7}"/>
              </a:ext>
            </a:extLst>
          </p:cNvPr>
          <p:cNvSpPr/>
          <p:nvPr/>
        </p:nvSpPr>
        <p:spPr>
          <a:xfrm>
            <a:off x="1841011" y="2211701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11C5DF-A487-0148-3B73-5BE0EA942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602" y="2420629"/>
            <a:ext cx="2329841" cy="232984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D6429DC-EB98-10FD-B404-95AEFDD22A35}"/>
              </a:ext>
            </a:extLst>
          </p:cNvPr>
          <p:cNvSpPr txBox="1"/>
          <p:nvPr/>
        </p:nvSpPr>
        <p:spPr>
          <a:xfrm>
            <a:off x="6990923" y="5223746"/>
            <a:ext cx="388928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B500"/>
                </a:highlight>
                <a:uLnTx/>
                <a:uFillTx/>
                <a:latin typeface="Sharp Grotesk SemiBold 15"/>
                <a:ea typeface="+mn-ea"/>
                <a:cs typeface="Arial"/>
              </a:rPr>
              <a:t>OMAR MAGUIÑA RIVERO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Arial"/>
              </a:rPr>
              <a:t>DIRECTOR DE LA CARRERA DE ADMINISTRACIÓN Y NEGOCIOS INTERNACIONALES.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rp Grotesk SemiBold 15"/>
              <a:ea typeface="+mn-ea"/>
              <a:cs typeface="Arial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23F6A38-3670-9C66-2BFF-A69E2FEB69FB}"/>
              </a:ext>
            </a:extLst>
          </p:cNvPr>
          <p:cNvSpPr/>
          <p:nvPr/>
        </p:nvSpPr>
        <p:spPr>
          <a:xfrm>
            <a:off x="7143323" y="2211701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9DF5ED-C2EA-208B-F939-B5CB12B42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324" y="2387977"/>
            <a:ext cx="2248918" cy="23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7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18DBC-1393-8ED4-11BB-D97C819E5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C13B26-743E-C17E-AFB7-E865FE6791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7853" y="475172"/>
            <a:ext cx="7208875" cy="850900"/>
          </a:xfrm>
        </p:spPr>
        <p:txBody>
          <a:bodyPr lIns="91440" tIns="45720" rIns="91440" bIns="45720" anchor="t"/>
          <a:lstStyle/>
          <a:p>
            <a:r>
              <a:rPr lang="es-PE" sz="3200" dirty="0">
                <a:latin typeface="Sharp Grotesk Bold 15"/>
              </a:rPr>
              <a:t>NEGOCIOS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7B4BE36-56E0-874A-D388-72FE89D3DE21}"/>
              </a:ext>
            </a:extLst>
          </p:cNvPr>
          <p:cNvSpPr/>
          <p:nvPr/>
        </p:nvSpPr>
        <p:spPr>
          <a:xfrm>
            <a:off x="90156" y="1945971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ABAA98E-9FC2-D17C-7B22-D9352B324B1D}"/>
              </a:ext>
            </a:extLst>
          </p:cNvPr>
          <p:cNvSpPr/>
          <p:nvPr/>
        </p:nvSpPr>
        <p:spPr>
          <a:xfrm>
            <a:off x="2453077" y="1939519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11CCEC4-95C1-A59D-1ED8-417A63AD5D7F}"/>
              </a:ext>
            </a:extLst>
          </p:cNvPr>
          <p:cNvSpPr txBox="1"/>
          <p:nvPr/>
        </p:nvSpPr>
        <p:spPr>
          <a:xfrm>
            <a:off x="2422086" y="4890054"/>
            <a:ext cx="268900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B500"/>
                </a:highlight>
                <a:uLnTx/>
                <a:uFillTx/>
                <a:latin typeface="Sharp Grotesk SemiBold 15"/>
                <a:ea typeface="+mn-ea"/>
                <a:cs typeface="Arial"/>
              </a:rPr>
              <a:t>MARLIS CUEVA URRA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EB500"/>
              </a:highlight>
              <a:uLnTx/>
              <a:uFillTx/>
              <a:latin typeface="Sharp Grotesk SemiBold 15" panose="000007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Arial"/>
              </a:rPr>
              <a:t>DOCENTE DE TIEMPO COMPLETO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4D085A0-1E4F-4004-9686-3CD355852B63}"/>
              </a:ext>
            </a:extLst>
          </p:cNvPr>
          <p:cNvSpPr/>
          <p:nvPr/>
        </p:nvSpPr>
        <p:spPr>
          <a:xfrm>
            <a:off x="7265757" y="1939519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4370C9-F048-1F84-700E-2FC643A35517}"/>
              </a:ext>
            </a:extLst>
          </p:cNvPr>
          <p:cNvSpPr txBox="1"/>
          <p:nvPr/>
        </p:nvSpPr>
        <p:spPr>
          <a:xfrm>
            <a:off x="7265757" y="4883602"/>
            <a:ext cx="287073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B500"/>
                </a:highlight>
                <a:uLnTx/>
                <a:uFillTx/>
                <a:latin typeface="Sharp Grotesk SemiBold 15"/>
                <a:ea typeface="+mn-ea"/>
                <a:cs typeface="Arial"/>
              </a:rPr>
              <a:t>CLARA UGAZ BARRANTES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EB500"/>
              </a:highlight>
              <a:uLnTx/>
              <a:uFillTx/>
              <a:latin typeface="Sharp Grotesk SemiBold 15" panose="000007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Arial"/>
              </a:rPr>
              <a:t>DOCENTE DE TIEMPO COMPLETO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D2ADC3-415A-029B-FB4F-91AE4EFFB5DD}"/>
              </a:ext>
            </a:extLst>
          </p:cNvPr>
          <p:cNvSpPr txBox="1"/>
          <p:nvPr/>
        </p:nvSpPr>
        <p:spPr>
          <a:xfrm>
            <a:off x="290599" y="4918481"/>
            <a:ext cx="267762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B500"/>
                </a:highlight>
                <a:uLnTx/>
                <a:uFillTx/>
                <a:latin typeface="Sharp Grotesk SemiBold 15"/>
                <a:ea typeface="+mn-ea"/>
                <a:cs typeface="Arial"/>
              </a:rPr>
              <a:t>LUIS QUIROZ VELIZ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EB500"/>
              </a:highlight>
              <a:uLnTx/>
              <a:uFillTx/>
              <a:latin typeface="Sharp Grotesk SemiBold 15" panose="000007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Arial"/>
              </a:rPr>
              <a:t>DOCENTE GESTOR 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21D514C-B2E1-5AE6-E69B-E05D6524AA6F}"/>
              </a:ext>
            </a:extLst>
          </p:cNvPr>
          <p:cNvSpPr/>
          <p:nvPr/>
        </p:nvSpPr>
        <p:spPr>
          <a:xfrm>
            <a:off x="4859417" y="1939519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97A67A6-FBFE-1B9C-CE58-FA0262EAFB9F}"/>
              </a:ext>
            </a:extLst>
          </p:cNvPr>
          <p:cNvSpPr txBox="1"/>
          <p:nvPr/>
        </p:nvSpPr>
        <p:spPr>
          <a:xfrm>
            <a:off x="4664205" y="4890054"/>
            <a:ext cx="3048435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B500"/>
                </a:highlight>
                <a:uLnTx/>
                <a:uFillTx/>
                <a:latin typeface="Sharp Grotesk SemiBold 15"/>
                <a:ea typeface="+mn-ea"/>
                <a:cs typeface="Arial"/>
              </a:rPr>
              <a:t>VICTOR CUADRA JIMÉNEZ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EB500"/>
              </a:highlight>
              <a:uLnTx/>
              <a:uFillTx/>
              <a:latin typeface="Sharp Grotesk SemiBold 15" panose="000007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Arial"/>
              </a:rPr>
              <a:t>DOCENTE DE TIEMPO COMPLETO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FD4305E-0705-639C-E037-23A4806E6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5" y="2140154"/>
            <a:ext cx="2300941" cy="230094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CB797066-A29C-F154-F2E0-7465EE5CD0D9}"/>
              </a:ext>
            </a:extLst>
          </p:cNvPr>
          <p:cNvSpPr/>
          <p:nvPr/>
        </p:nvSpPr>
        <p:spPr>
          <a:xfrm>
            <a:off x="9628678" y="1939519"/>
            <a:ext cx="2362921" cy="2702213"/>
          </a:xfrm>
          <a:prstGeom prst="rect">
            <a:avLst/>
          </a:prstGeom>
          <a:noFill/>
          <a:ln w="41275" cmpd="thickThin">
            <a:solidFill>
              <a:srgbClr val="FEB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A7B30AA-01E6-0418-B232-3DFA2B5F368B}"/>
              </a:ext>
            </a:extLst>
          </p:cNvPr>
          <p:cNvSpPr txBox="1"/>
          <p:nvPr/>
        </p:nvSpPr>
        <p:spPr>
          <a:xfrm>
            <a:off x="9628678" y="4877150"/>
            <a:ext cx="287073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B500"/>
                </a:highlight>
                <a:uLnTx/>
                <a:uFillTx/>
                <a:latin typeface="Sharp Grotesk SemiBold 15"/>
                <a:ea typeface="+mn-ea"/>
                <a:cs typeface="Arial"/>
              </a:rPr>
              <a:t>ALAN GARCÍA GUTTI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EB500"/>
              </a:highlight>
              <a:uLnTx/>
              <a:uFillTx/>
              <a:latin typeface="Sharp Grotesk SemiBold 15" panose="00000706000000000000" pitchFamily="50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rp Grotesk SemiBold 15"/>
                <a:ea typeface="+mn-ea"/>
                <a:cs typeface="Arial"/>
              </a:rPr>
              <a:t>DOCENTE DE TIEMPO COMPLETO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A99A0CE-5CE8-22CB-B184-F5A32C373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65" y="2060581"/>
            <a:ext cx="1983762" cy="238051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CAA9EA9-4BA0-8D50-CAA8-C56092C4C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585" y="2140154"/>
            <a:ext cx="1930763" cy="232125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C3C71E3-5360-30C9-C854-EB185B343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728" y="2060581"/>
            <a:ext cx="2010970" cy="2489402"/>
          </a:xfrm>
          <a:prstGeom prst="rect">
            <a:avLst/>
          </a:prstGeom>
        </p:spPr>
      </p:pic>
      <p:pic>
        <p:nvPicPr>
          <p:cNvPr id="1026" name="Picture 2" descr="Alan Enrique García Gutti">
            <a:extLst>
              <a:ext uri="{FF2B5EF4-FFF2-40B4-BE49-F238E27FC236}">
                <a16:creationId xmlns:a16="http://schemas.microsoft.com/office/drawing/2014/main" id="{F796DFC3-07BB-D553-6F28-8545FA29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678" y="2119841"/>
            <a:ext cx="2321254" cy="232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399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0899E0-4706-932D-4FDF-A76E47D93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61" y="176720"/>
            <a:ext cx="2624050" cy="668355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0784FF-E231-C39C-8D1D-161ADB8C50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289"/>
          <a:stretch>
            <a:fillRect/>
          </a:stretch>
        </p:blipFill>
        <p:spPr>
          <a:xfrm>
            <a:off x="6573432" y="5940577"/>
            <a:ext cx="3088728" cy="66728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9168750-6D21-A008-39AE-320F2F854F10}"/>
              </a:ext>
            </a:extLst>
          </p:cNvPr>
          <p:cNvSpPr txBox="1"/>
          <p:nvPr/>
        </p:nvSpPr>
        <p:spPr>
          <a:xfrm>
            <a:off x="3920247" y="655174"/>
            <a:ext cx="6789906" cy="5074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>
              <a:lnSpc>
                <a:spcPts val="1376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600" b="1" i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¡Bienvenidos estudiantes de la Facultad de Negocios UPN! </a:t>
            </a:r>
          </a:p>
          <a:p>
            <a:pPr algn="just" rtl="0" fontAlgn="base">
              <a:lnSpc>
                <a:spcPts val="1376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600" b="0" i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Desde la Facultad de Negocios de la Universidad Privada del Norte, les damos la más cordial bienvenida al ciclo académico 2026-1. </a:t>
            </a:r>
          </a:p>
          <a:p>
            <a:pPr algn="just" rtl="0" fontAlgn="base">
              <a:lnSpc>
                <a:spcPts val="1376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600" b="0" i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Este nuevo inicio representa una oportunidad para seguir creciendo, fortalecer sus competencias y acercarse cada vez más a sus metas profesionales. </a:t>
            </a:r>
          </a:p>
          <a:p>
            <a:pPr algn="just" rtl="0" fontAlgn="base">
              <a:lnSpc>
                <a:spcPts val="1365"/>
              </a:lnSpc>
              <a:spcAft>
                <a:spcPts val="800"/>
              </a:spcAft>
              <a:buNone/>
            </a:pPr>
            <a:r>
              <a:rPr lang="es-ES" sz="1600" b="0" i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En nuestra facultad, no solo encontrarán conocimientos y herramientas para desarrollarse en el mundo empresarial, sino también un espacio donde podrán descubrir su potencial, fortalecer sus valores y prepararse para liderar los desafíos de un entorno cada vez más competitivo y global. </a:t>
            </a:r>
          </a:p>
          <a:p>
            <a:pPr algn="just" rtl="0" fontAlgn="base">
              <a:lnSpc>
                <a:spcPts val="1365"/>
              </a:lnSpc>
              <a:spcAft>
                <a:spcPts val="800"/>
              </a:spcAft>
              <a:buNone/>
            </a:pPr>
            <a:r>
              <a:rPr lang="es-ES" sz="1600" b="0" i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Contamos con docentes especialistas en cada materia, quienes desarrollarán metodologías innovadoras basados en nuestro nuevo modelo de aprendizaje activo, el cual prioriza el desarrollo de competencias y la experiencia práctica, que les permitirá aprender haciendo y crecer constantemente. </a:t>
            </a:r>
          </a:p>
          <a:p>
            <a:pPr algn="just" rtl="0" fontAlgn="base">
              <a:lnSpc>
                <a:spcPts val="1376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600" b="0" i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Los invitamos a aprovechar cada oportunidad, participar activamente, cuestionar, innovar y dar siempre lo mejor de ustedes. </a:t>
            </a:r>
          </a:p>
          <a:p>
            <a:pPr algn="just" rtl="0" fontAlgn="base">
              <a:lnSpc>
                <a:spcPts val="1376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600" b="0" i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Recuerden que el éxito no solo está en la meta, sino en todo lo que construyen a lo largo del camino. </a:t>
            </a:r>
          </a:p>
          <a:p>
            <a:pPr algn="just" rtl="0" fontAlgn="base">
              <a:lnSpc>
                <a:spcPts val="1376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ES" sz="1600" b="1" i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¡Les deseamos muchos éxitos en este ciclo 2026-1! </a:t>
            </a:r>
          </a:p>
        </p:txBody>
      </p:sp>
    </p:spTree>
    <p:extLst>
      <p:ext uri="{BB962C8B-B14F-4D97-AF65-F5344CB8AC3E}">
        <p14:creationId xmlns:p14="http://schemas.microsoft.com/office/powerpoint/2010/main" val="2545619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EC6E553-AF9D-E9EC-C3B7-53836EC6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04"/>
          <a:stretch>
            <a:fillRect/>
          </a:stretch>
        </p:blipFill>
        <p:spPr>
          <a:xfrm>
            <a:off x="2061048" y="0"/>
            <a:ext cx="8504902" cy="578671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534A88BE-6D97-488B-B573-0539E14922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04"/>
          <a:stretch>
            <a:fillRect/>
          </a:stretch>
        </p:blipFill>
        <p:spPr>
          <a:xfrm>
            <a:off x="2061048" y="5421530"/>
            <a:ext cx="8504901" cy="131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39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F e-Brochure by Wadhwani Operating Foundation - Issuu">
            <a:extLst>
              <a:ext uri="{FF2B5EF4-FFF2-40B4-BE49-F238E27FC236}">
                <a16:creationId xmlns:a16="http://schemas.microsoft.com/office/drawing/2014/main" id="{34D5E040-32F2-81A5-9C00-20903D431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093" y="1690687"/>
            <a:ext cx="3472773" cy="495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BEF7A00B-D0B7-FC3F-8BA3-BFDD3BEC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61338" y="3826011"/>
            <a:ext cx="5030789" cy="760141"/>
          </a:xfrm>
        </p:spPr>
        <p:txBody>
          <a:bodyPr>
            <a:noAutofit/>
          </a:bodyPr>
          <a:lstStyle/>
          <a:p>
            <a:r>
              <a:rPr lang="es-PE" sz="2000"/>
              <a:t>ACTIVIDADES DE LA FACULTAD DE NEGOCIOS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C8F4082-8855-24E8-8262-640F4F1A7065}"/>
              </a:ext>
            </a:extLst>
          </p:cNvPr>
          <p:cNvSpPr txBox="1"/>
          <p:nvPr/>
        </p:nvSpPr>
        <p:spPr>
          <a:xfrm>
            <a:off x="2001520" y="142489"/>
            <a:ext cx="105664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>
                <a:solidFill>
                  <a:schemeClr val="bg1"/>
                </a:solidFill>
              </a:rPr>
              <a:t>Convenio WADHWANI FOUNDATION</a:t>
            </a:r>
          </a:p>
          <a:p>
            <a:pPr algn="ctr"/>
            <a:endParaRPr lang="es-PE" sz="2000" b="1">
              <a:solidFill>
                <a:schemeClr val="bg1"/>
              </a:solidFill>
            </a:endParaRPr>
          </a:p>
          <a:p>
            <a:r>
              <a:rPr lang="es-ES" sz="2400" b="1">
                <a:solidFill>
                  <a:schemeClr val="bg1"/>
                </a:solidFill>
              </a:rPr>
              <a:t>Conferencias sobre el impacto del emprendimiento en el desarrollo del país:</a:t>
            </a:r>
            <a:endParaRPr lang="es-PE" sz="2400" b="1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sz="2000" b="1">
                <a:solidFill>
                  <a:schemeClr val="bg1"/>
                </a:solidFill>
              </a:rPr>
              <a:t>Fecha: 21 de abril 2026 – Sede Los Olivos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sz="2000" b="1">
                <a:solidFill>
                  <a:schemeClr val="bg1"/>
                </a:solidFill>
              </a:rPr>
              <a:t>Fecha: 22 de abril 2026 – Sede Ate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sz="2000" b="1">
                <a:solidFill>
                  <a:schemeClr val="bg1"/>
                </a:solidFill>
              </a:rPr>
              <a:t>Fecha: 24 de abril 2026 – Sede Breña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PE" sz="2000" b="1">
                <a:solidFill>
                  <a:schemeClr val="bg1"/>
                </a:solidFill>
              </a:rPr>
              <a:t>Hora: 9:30 AM</a:t>
            </a:r>
          </a:p>
          <a:p>
            <a:pPr fontAlgn="base"/>
            <a:r>
              <a:rPr lang="es-ES">
                <a:solidFill>
                  <a:schemeClr val="bg1"/>
                </a:solidFill>
              </a:rPr>
              <a:t> </a:t>
            </a:r>
            <a:r>
              <a:rPr lang="en-US">
                <a:solidFill>
                  <a:schemeClr val="bg1"/>
                </a:solidFill>
              </a:rPr>
              <a:t>​</a:t>
            </a:r>
          </a:p>
          <a:p>
            <a:pPr fontAlgn="base"/>
            <a:r>
              <a:rPr lang="es-ES" sz="2400" b="1" err="1">
                <a:solidFill>
                  <a:schemeClr val="bg1"/>
                </a:solidFill>
              </a:rPr>
              <a:t>Microcertificación</a:t>
            </a:r>
            <a:r>
              <a:rPr lang="es-ES" sz="2400" b="1">
                <a:solidFill>
                  <a:schemeClr val="bg1"/>
                </a:solidFill>
              </a:rPr>
              <a:t> “</a:t>
            </a:r>
            <a:r>
              <a:rPr lang="es-ES" sz="2400" b="1" err="1">
                <a:solidFill>
                  <a:schemeClr val="bg1"/>
                </a:solidFill>
              </a:rPr>
              <a:t>Practice</a:t>
            </a:r>
            <a:r>
              <a:rPr lang="es-ES" sz="2400" b="1">
                <a:solidFill>
                  <a:schemeClr val="bg1"/>
                </a:solidFill>
              </a:rPr>
              <a:t> Venture”</a:t>
            </a:r>
            <a:r>
              <a:rPr lang="en-US" sz="2400" b="1">
                <a:solidFill>
                  <a:schemeClr val="bg1"/>
                </a:solidFill>
              </a:rPr>
              <a:t>​</a:t>
            </a:r>
          </a:p>
          <a:p>
            <a:pPr fontAlgn="base"/>
            <a:r>
              <a:rPr lang="en-US" sz="2000" b="1" err="1">
                <a:solidFill>
                  <a:schemeClr val="bg1"/>
                </a:solidFill>
              </a:rPr>
              <a:t>Curso</a:t>
            </a:r>
            <a:r>
              <a:rPr lang="en-US" sz="2000" b="1">
                <a:solidFill>
                  <a:schemeClr val="bg1"/>
                </a:solidFill>
              </a:rPr>
              <a:t>: Generación de Ideas de </a:t>
            </a:r>
            <a:r>
              <a:rPr lang="en-US" sz="2000" b="1" err="1">
                <a:solidFill>
                  <a:schemeClr val="bg1"/>
                </a:solidFill>
              </a:rPr>
              <a:t>Negocio</a:t>
            </a:r>
            <a:r>
              <a:rPr lang="en-US" sz="2000" b="1">
                <a:solidFill>
                  <a:schemeClr val="bg1"/>
                </a:solidFill>
              </a:rPr>
              <a:t> y </a:t>
            </a:r>
          </a:p>
          <a:p>
            <a:pPr fontAlgn="base"/>
            <a:r>
              <a:rPr lang="en-US" sz="2000" b="1">
                <a:solidFill>
                  <a:schemeClr val="bg1"/>
                </a:solidFill>
              </a:rPr>
              <a:t>             </a:t>
            </a:r>
            <a:r>
              <a:rPr lang="en-US" sz="2000" b="1" err="1">
                <a:solidFill>
                  <a:schemeClr val="bg1"/>
                </a:solidFill>
              </a:rPr>
              <a:t>Formalización</a:t>
            </a:r>
            <a:r>
              <a:rPr lang="en-US" sz="2000" b="1">
                <a:solidFill>
                  <a:schemeClr val="bg1"/>
                </a:solidFill>
              </a:rPr>
              <a:t> Empresarial</a:t>
            </a:r>
          </a:p>
          <a:p>
            <a:pPr fontAlgn="base"/>
            <a:r>
              <a:rPr lang="es-ES" sz="2000" b="1">
                <a:solidFill>
                  <a:schemeClr val="bg1"/>
                </a:solidFill>
              </a:rPr>
              <a:t> </a:t>
            </a:r>
            <a:r>
              <a:rPr lang="en-US" sz="2000" b="1">
                <a:solidFill>
                  <a:schemeClr val="bg1"/>
                </a:solidFill>
              </a:rPr>
              <a:t>​</a:t>
            </a:r>
          </a:p>
          <a:p>
            <a:pPr fontAlgn="base"/>
            <a:r>
              <a:rPr lang="es-ES" sz="2400" b="1">
                <a:solidFill>
                  <a:schemeClr val="bg1"/>
                </a:solidFill>
              </a:rPr>
              <a:t>Lanzamiento </a:t>
            </a:r>
            <a:r>
              <a:rPr lang="es-ES" sz="2400" b="1" err="1">
                <a:solidFill>
                  <a:schemeClr val="bg1"/>
                </a:solidFill>
              </a:rPr>
              <a:t>Bootcamp</a:t>
            </a:r>
            <a:r>
              <a:rPr lang="es-ES" sz="2400" b="1">
                <a:solidFill>
                  <a:schemeClr val="bg1"/>
                </a:solidFill>
              </a:rPr>
              <a:t> para estudiantes UPN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028" name="Picture 4" descr="Wadhwani Foundation (@wadhwanifoundation) • Facebook">
            <a:extLst>
              <a:ext uri="{FF2B5EF4-FFF2-40B4-BE49-F238E27FC236}">
                <a16:creationId xmlns:a16="http://schemas.microsoft.com/office/drawing/2014/main" id="{66A02C8A-0931-F3D4-E403-9AE3910C7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98" y="5001808"/>
            <a:ext cx="4449762" cy="16400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857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2">
            <a:extLst>
              <a:ext uri="{FF2B5EF4-FFF2-40B4-BE49-F238E27FC236}">
                <a16:creationId xmlns:a16="http://schemas.microsoft.com/office/drawing/2014/main" id="{C2C83B63-C9CF-D382-B94E-9C8CD40E8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661338" y="3826011"/>
            <a:ext cx="5030789" cy="760141"/>
          </a:xfrm>
        </p:spPr>
        <p:txBody>
          <a:bodyPr>
            <a:noAutofit/>
          </a:bodyPr>
          <a:lstStyle/>
          <a:p>
            <a:r>
              <a:rPr lang="es-PE" sz="2000"/>
              <a:t>ACTIVIDADES DE LA FACULTAD DE NEGOCIOS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9BCF58C-42BF-0066-E5D3-B290209DA95D}"/>
              </a:ext>
            </a:extLst>
          </p:cNvPr>
          <p:cNvSpPr txBox="1"/>
          <p:nvPr/>
        </p:nvSpPr>
        <p:spPr>
          <a:xfrm>
            <a:off x="2001520" y="142489"/>
            <a:ext cx="107107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>
                <a:solidFill>
                  <a:schemeClr val="bg1"/>
                </a:solidFill>
              </a:rPr>
              <a:t>BIG4: El futuro de las Finanzas Sostenibles y el Reporte ESG</a:t>
            </a:r>
          </a:p>
          <a:p>
            <a:pPr algn="ctr"/>
            <a:endParaRPr lang="es-PE" sz="2000" b="1">
              <a:solidFill>
                <a:schemeClr val="bg1"/>
              </a:solidFill>
            </a:endParaRPr>
          </a:p>
          <a:p>
            <a:r>
              <a:rPr lang="es-PE" sz="2000" b="1">
                <a:solidFill>
                  <a:schemeClr val="bg1"/>
                </a:solidFill>
              </a:rPr>
              <a:t>Sede: Auditorio Campus Breña</a:t>
            </a:r>
          </a:p>
          <a:p>
            <a:r>
              <a:rPr lang="es-PE" sz="2000" b="1">
                <a:solidFill>
                  <a:schemeClr val="bg1"/>
                </a:solidFill>
              </a:rPr>
              <a:t>Fecha: 23 de abril 2026</a:t>
            </a:r>
          </a:p>
          <a:p>
            <a:r>
              <a:rPr lang="es-PE" sz="2000" b="1">
                <a:solidFill>
                  <a:schemeClr val="bg1"/>
                </a:solidFill>
              </a:rPr>
              <a:t>Hora: 3:30 PM</a:t>
            </a:r>
          </a:p>
          <a:p>
            <a:r>
              <a:rPr lang="es-PE" sz="2000" b="1">
                <a:solidFill>
                  <a:schemeClr val="bg1"/>
                </a:solidFill>
              </a:rPr>
              <a:t>Modalidad: Presencial</a:t>
            </a:r>
          </a:p>
        </p:txBody>
      </p:sp>
      <p:pic>
        <p:nvPicPr>
          <p:cNvPr id="9" name="Picture 2" descr="La IA también va por las Big Four : r/Big4">
            <a:extLst>
              <a:ext uri="{FF2B5EF4-FFF2-40B4-BE49-F238E27FC236}">
                <a16:creationId xmlns:a16="http://schemas.microsoft.com/office/drawing/2014/main" id="{39AF7DB5-FB07-ABE5-FB8B-2A7990502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20" y="2435575"/>
            <a:ext cx="9620622" cy="411244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019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UP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0000"/>
      </a:accent1>
      <a:accent2>
        <a:srgbClr val="FFB600"/>
      </a:accent2>
      <a:accent3>
        <a:srgbClr val="9500FF"/>
      </a:accent3>
      <a:accent4>
        <a:srgbClr val="FF00DA"/>
      </a:accent4>
      <a:accent5>
        <a:srgbClr val="00B9F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ersonalizado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Levels xmlns="345e253a-740a-480a-9c26-7f91e23866c7" xsi:nil="true"/>
    <MigrationWizIdPermissions xmlns="345e253a-740a-480a-9c26-7f91e23866c7" xsi:nil="true"/>
    <MigrationWizId xmlns="345e253a-740a-480a-9c26-7f91e23866c7" xsi:nil="true"/>
    <MigrationWizIdDocumentLibraryPermissions xmlns="345e253a-740a-480a-9c26-7f91e23866c7" xsi:nil="true"/>
    <MigrationWizIdSecurityGroups xmlns="345e253a-740a-480a-9c26-7f91e23866c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DB29075BA92E549BA73CF65BBCCA77B" ma:contentTypeVersion="13" ma:contentTypeDescription="Crear nuevo documento." ma:contentTypeScope="" ma:versionID="106ce670424927e6d7ce1d207ee8e272">
  <xsd:schema xmlns:xsd="http://www.w3.org/2001/XMLSchema" xmlns:xs="http://www.w3.org/2001/XMLSchema" xmlns:p="http://schemas.microsoft.com/office/2006/metadata/properties" xmlns:ns3="345e253a-740a-480a-9c26-7f91e23866c7" xmlns:ns4="aa588a1e-9a76-406a-a50a-99b89bb247bd" targetNamespace="http://schemas.microsoft.com/office/2006/metadata/properties" ma:root="true" ma:fieldsID="467b10259c2471ca3008de46f3b7872e" ns3:_="" ns4:_="">
    <xsd:import namespace="345e253a-740a-480a-9c26-7f91e23866c7"/>
    <xsd:import namespace="aa588a1e-9a76-406a-a50a-99b89bb247bd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5e253a-740a-480a-9c26-7f91e23866c7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588a1e-9a76-406a-a50a-99b89bb247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0AC449-49CF-4A28-82A6-5CE58E96BB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5CF295-98B1-484D-93A5-76D35C01B4AF}">
  <ds:schemaRefs>
    <ds:schemaRef ds:uri="345e253a-740a-480a-9c26-7f91e23866c7"/>
    <ds:schemaRef ds:uri="aa588a1e-9a76-406a-a50a-99b89bb247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C81496-96A7-411D-AFE7-71BD16EE84CA}">
  <ds:schemaRefs>
    <ds:schemaRef ds:uri="345e253a-740a-480a-9c26-7f91e23866c7"/>
    <ds:schemaRef ds:uri="aa588a1e-9a76-406a-a50a-99b89bb247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432</Words>
  <Application>Microsoft Office PowerPoint</Application>
  <PresentationFormat>Panorámica</PresentationFormat>
  <Paragraphs>64</Paragraphs>
  <Slides>11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11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Sharp Grotesk Bold 15</vt:lpstr>
      <vt:lpstr>Sharp Grotesk Book 15</vt:lpstr>
      <vt:lpstr>Sharp Grotesk SemiBold 15</vt:lpstr>
      <vt:lpstr>Telegraf</vt:lpstr>
      <vt:lpstr>Wingdings</vt:lpstr>
      <vt:lpstr>Tema de Office</vt:lpstr>
      <vt:lpstr>3_Diseño personalizado</vt:lpstr>
      <vt:lpstr>Diseño personalizado</vt:lpstr>
      <vt:lpstr>Bienvenida  Facultad de Negocios  2026 - 1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DE LA FACULTAD DE NEGOCIOS</vt:lpstr>
      <vt:lpstr>ACTIVIDADES DE LA FACULTAD DE NEGOCIOS</vt:lpstr>
      <vt:lpstr>ACTIVIDADES DE LA FACULTAD DE NEGOCIOS</vt:lpstr>
      <vt:lpstr>ACTIVIDADES DE LA FACULTAD DE NEGOCIOS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u20141a216 (Joy Way Lion, Maria Jose)</dc:creator>
  <cp:lastModifiedBy>Omar Fabricio Maguiña Rivero</cp:lastModifiedBy>
  <cp:revision>3</cp:revision>
  <cp:lastPrinted>2026-01-07T11:13:17Z</cp:lastPrinted>
  <dcterms:created xsi:type="dcterms:W3CDTF">2021-11-05T17:06:25Z</dcterms:created>
  <dcterms:modified xsi:type="dcterms:W3CDTF">2026-03-23T15:44:48Z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0x010100DDB29075BA92E549BA73CF65BBCCA77B</vt:lpwstr>
  </property>
</Properties>
</file>