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ppt/slideLayouts/slideLayout27.xml" ContentType="application/vnd.openxmlformats-officedocument.presentationml.slideLayout+xml"/>
  <Override PartName="/ppt/theme/theme9.xml" ContentType="application/vnd.openxmlformats-officedocument.theme+xml"/>
  <Override PartName="/ppt/slideLayouts/slideLayout28.xml" ContentType="application/vnd.openxmlformats-officedocument.presentationml.slideLayout+xml"/>
  <Override PartName="/ppt/theme/theme10.xml" ContentType="application/vnd.openxmlformats-officedocument.theme+xml"/>
  <Override PartName="/ppt/slideLayouts/slideLayout29.xml" ContentType="application/vnd.openxmlformats-officedocument.presentationml.slideLayout+xml"/>
  <Override PartName="/ppt/theme/theme11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media/image42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50" r:id="rId4"/>
    <p:sldMasterId id="2147486254" r:id="rId5"/>
    <p:sldMasterId id="2147486241" r:id="rId6"/>
    <p:sldMasterId id="2147486269" r:id="rId7"/>
    <p:sldMasterId id="2147486247" r:id="rId8"/>
    <p:sldMasterId id="2147486257" r:id="rId9"/>
    <p:sldMasterId id="2147486261" r:id="rId10"/>
    <p:sldMasterId id="2147486259" r:id="rId11"/>
    <p:sldMasterId id="2147486263" r:id="rId12"/>
    <p:sldMasterId id="2147486267" r:id="rId13"/>
    <p:sldMasterId id="2147486265" r:id="rId14"/>
    <p:sldMasterId id="2147483650" r:id="rId15"/>
  </p:sldMasterIdLst>
  <p:notesMasterIdLst>
    <p:notesMasterId r:id="rId54"/>
  </p:notesMasterIdLst>
  <p:sldIdLst>
    <p:sldId id="1073" r:id="rId16"/>
    <p:sldId id="2147329499" r:id="rId17"/>
    <p:sldId id="2147329534" r:id="rId18"/>
    <p:sldId id="2147329535" r:id="rId19"/>
    <p:sldId id="2147329531" r:id="rId20"/>
    <p:sldId id="2147471472" r:id="rId21"/>
    <p:sldId id="2147329528" r:id="rId22"/>
    <p:sldId id="2147377099" r:id="rId23"/>
    <p:sldId id="342" r:id="rId24"/>
    <p:sldId id="344" r:id="rId25"/>
    <p:sldId id="2147377086" r:id="rId26"/>
    <p:sldId id="2147377093" r:id="rId27"/>
    <p:sldId id="2147377101" r:id="rId28"/>
    <p:sldId id="2147377113" r:id="rId29"/>
    <p:sldId id="2147377103" r:id="rId30"/>
    <p:sldId id="2147377114" r:id="rId31"/>
    <p:sldId id="258" r:id="rId32"/>
    <p:sldId id="2147377115" r:id="rId33"/>
    <p:sldId id="2147377104" r:id="rId34"/>
    <p:sldId id="2147329545" r:id="rId35"/>
    <p:sldId id="2147377105" r:id="rId36"/>
    <p:sldId id="2147377094" r:id="rId37"/>
    <p:sldId id="2147377106" r:id="rId38"/>
    <p:sldId id="2147377109" r:id="rId39"/>
    <p:sldId id="2147377110" r:id="rId40"/>
    <p:sldId id="2147377111" r:id="rId41"/>
    <p:sldId id="2147377108" r:id="rId42"/>
    <p:sldId id="2147471471" r:id="rId43"/>
    <p:sldId id="337" r:id="rId44"/>
    <p:sldId id="2147329512" r:id="rId45"/>
    <p:sldId id="2147329513" r:id="rId46"/>
    <p:sldId id="2147471473" r:id="rId47"/>
    <p:sldId id="2147471474" r:id="rId48"/>
    <p:sldId id="2147377107" r:id="rId49"/>
    <p:sldId id="2147329520" r:id="rId50"/>
    <p:sldId id="2147329516" r:id="rId51"/>
    <p:sldId id="2147329536" r:id="rId52"/>
    <p:sldId id="1105" r:id="rId53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DA"/>
    <a:srgbClr val="9503FF"/>
    <a:srgbClr val="00B9FF"/>
    <a:srgbClr val="FEB500"/>
    <a:srgbClr val="FFFFFF"/>
    <a:srgbClr val="9600FF"/>
    <a:srgbClr val="A400DC"/>
    <a:srgbClr val="D86DCD"/>
    <a:srgbClr val="232323"/>
    <a:srgbClr val="FFE8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EEB9F1-599D-4DA5-8EF7-46340487335B}" v="12" dt="2026-03-16T21:29:19.0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350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microsoft.com/office/2016/11/relationships/changesInfo" Target="changesInfos/changesInfo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mer Enrique Infante Pollack" userId="d24913a2-5891-42c7-965c-370484eec49b" providerId="ADAL" clId="{9AFE5D1E-FD65-4AEB-9C10-0471E61BEC2F}"/>
    <pc:docChg chg="undo custSel addSld delSld modSld sldOrd">
      <pc:chgData name="Wilmer Enrique Infante Pollack" userId="d24913a2-5891-42c7-965c-370484eec49b" providerId="ADAL" clId="{9AFE5D1E-FD65-4AEB-9C10-0471E61BEC2F}" dt="2026-03-16T21:30:19.620" v="557" actId="20577"/>
      <pc:docMkLst>
        <pc:docMk/>
      </pc:docMkLst>
      <pc:sldChg chg="del">
        <pc:chgData name="Wilmer Enrique Infante Pollack" userId="d24913a2-5891-42c7-965c-370484eec49b" providerId="ADAL" clId="{9AFE5D1E-FD65-4AEB-9C10-0471E61BEC2F}" dt="2026-03-16T21:29:12.276" v="452" actId="47"/>
        <pc:sldMkLst>
          <pc:docMk/>
          <pc:sldMk cId="3206569466" sldId="1205"/>
        </pc:sldMkLst>
      </pc:sldChg>
      <pc:sldChg chg="del">
        <pc:chgData name="Wilmer Enrique Infante Pollack" userId="d24913a2-5891-42c7-965c-370484eec49b" providerId="ADAL" clId="{9AFE5D1E-FD65-4AEB-9C10-0471E61BEC2F}" dt="2026-03-16T21:28:20.223" v="367" actId="47"/>
        <pc:sldMkLst>
          <pc:docMk/>
          <pc:sldMk cId="3497448903" sldId="2147329502"/>
        </pc:sldMkLst>
      </pc:sldChg>
      <pc:sldChg chg="add">
        <pc:chgData name="Wilmer Enrique Infante Pollack" userId="d24913a2-5891-42c7-965c-370484eec49b" providerId="ADAL" clId="{9AFE5D1E-FD65-4AEB-9C10-0471E61BEC2F}" dt="2026-03-16T21:28:17.209" v="366"/>
        <pc:sldMkLst>
          <pc:docMk/>
          <pc:sldMk cId="3877205760" sldId="2147329528"/>
        </pc:sldMkLst>
      </pc:sldChg>
      <pc:sldChg chg="addSp delSp modSp mod">
        <pc:chgData name="Wilmer Enrique Infante Pollack" userId="d24913a2-5891-42c7-965c-370484eec49b" providerId="ADAL" clId="{9AFE5D1E-FD65-4AEB-9C10-0471E61BEC2F}" dt="2026-03-16T21:24:42.998" v="227" actId="20577"/>
        <pc:sldMkLst>
          <pc:docMk/>
          <pc:sldMk cId="436677182" sldId="2147329531"/>
        </pc:sldMkLst>
        <pc:spChg chg="mod">
          <ac:chgData name="Wilmer Enrique Infante Pollack" userId="d24913a2-5891-42c7-965c-370484eec49b" providerId="ADAL" clId="{9AFE5D1E-FD65-4AEB-9C10-0471E61BEC2F}" dt="2026-03-16T21:23:49.333" v="158" actId="1037"/>
          <ac:spMkLst>
            <pc:docMk/>
            <pc:sldMk cId="436677182" sldId="2147329531"/>
            <ac:spMk id="2" creationId="{9AC5914E-5134-1CCE-DDA2-E2044B78D9E7}"/>
          </ac:spMkLst>
        </pc:spChg>
        <pc:spChg chg="del">
          <ac:chgData name="Wilmer Enrique Infante Pollack" userId="d24913a2-5891-42c7-965c-370484eec49b" providerId="ADAL" clId="{9AFE5D1E-FD65-4AEB-9C10-0471E61BEC2F}" dt="2026-03-16T21:22:20.806" v="78" actId="478"/>
          <ac:spMkLst>
            <pc:docMk/>
            <pc:sldMk cId="436677182" sldId="2147329531"/>
            <ac:spMk id="4" creationId="{974C401A-428A-AA2A-B5AA-0BC5BF0B00FE}"/>
          </ac:spMkLst>
        </pc:spChg>
        <pc:spChg chg="add mod">
          <ac:chgData name="Wilmer Enrique Infante Pollack" userId="d24913a2-5891-42c7-965c-370484eec49b" providerId="ADAL" clId="{9AFE5D1E-FD65-4AEB-9C10-0471E61BEC2F}" dt="2026-03-16T21:24:42.998" v="227" actId="20577"/>
          <ac:spMkLst>
            <pc:docMk/>
            <pc:sldMk cId="436677182" sldId="2147329531"/>
            <ac:spMk id="9" creationId="{CD6429DC-EB98-10FD-B404-95AEFDD22A35}"/>
          </ac:spMkLst>
        </pc:spChg>
        <pc:spChg chg="add mod">
          <ac:chgData name="Wilmer Enrique Infante Pollack" userId="d24913a2-5891-42c7-965c-370484eec49b" providerId="ADAL" clId="{9AFE5D1E-FD65-4AEB-9C10-0471E61BEC2F}" dt="2026-03-16T21:24:05.195" v="161" actId="1076"/>
          <ac:spMkLst>
            <pc:docMk/>
            <pc:sldMk cId="436677182" sldId="2147329531"/>
            <ac:spMk id="10" creationId="{523F6A38-3670-9C66-2BFF-A69E2FEB69FB}"/>
          </ac:spMkLst>
        </pc:spChg>
        <pc:spChg chg="del">
          <ac:chgData name="Wilmer Enrique Infante Pollack" userId="d24913a2-5891-42c7-965c-370484eec49b" providerId="ADAL" clId="{9AFE5D1E-FD65-4AEB-9C10-0471E61BEC2F}" dt="2026-03-16T21:22:20.806" v="78" actId="478"/>
          <ac:spMkLst>
            <pc:docMk/>
            <pc:sldMk cId="436677182" sldId="2147329531"/>
            <ac:spMk id="12" creationId="{7698CBBB-0405-C1CA-30A1-7440E03D45F4}"/>
          </ac:spMkLst>
        </pc:spChg>
        <pc:spChg chg="mod">
          <ac:chgData name="Wilmer Enrique Infante Pollack" userId="d24913a2-5891-42c7-965c-370484eec49b" providerId="ADAL" clId="{9AFE5D1E-FD65-4AEB-9C10-0471E61BEC2F}" dt="2026-03-16T21:23:49.333" v="158" actId="1037"/>
          <ac:spMkLst>
            <pc:docMk/>
            <pc:sldMk cId="436677182" sldId="2147329531"/>
            <ac:spMk id="14" creationId="{CFE7C438-B9CD-EEA4-DDA2-58A26FD8DEB3}"/>
          </ac:spMkLst>
        </pc:spChg>
        <pc:picChg chg="add mod">
          <ac:chgData name="Wilmer Enrique Infante Pollack" userId="d24913a2-5891-42c7-965c-370484eec49b" providerId="ADAL" clId="{9AFE5D1E-FD65-4AEB-9C10-0471E61BEC2F}" dt="2026-03-16T21:23:49.333" v="158" actId="1037"/>
          <ac:picMkLst>
            <pc:docMk/>
            <pc:sldMk cId="436677182" sldId="2147329531"/>
            <ac:picMk id="5" creationId="{6411C5DF-A487-0148-3B73-5BE0EA942711}"/>
          </ac:picMkLst>
        </pc:picChg>
        <pc:picChg chg="del">
          <ac:chgData name="Wilmer Enrique Infante Pollack" userId="d24913a2-5891-42c7-965c-370484eec49b" providerId="ADAL" clId="{9AFE5D1E-FD65-4AEB-9C10-0471E61BEC2F}" dt="2026-03-16T21:21:06.293" v="17" actId="478"/>
          <ac:picMkLst>
            <pc:docMk/>
            <pc:sldMk cId="436677182" sldId="2147329531"/>
            <ac:picMk id="6" creationId="{151AF7B0-AB13-254E-FAB6-75C77224C3FA}"/>
          </ac:picMkLst>
        </pc:picChg>
        <pc:picChg chg="del">
          <ac:chgData name="Wilmer Enrique Infante Pollack" userId="d24913a2-5891-42c7-965c-370484eec49b" providerId="ADAL" clId="{9AFE5D1E-FD65-4AEB-9C10-0471E61BEC2F}" dt="2026-03-16T21:22:20.806" v="78" actId="478"/>
          <ac:picMkLst>
            <pc:docMk/>
            <pc:sldMk cId="436677182" sldId="2147329531"/>
            <ac:picMk id="7" creationId="{816A8CD1-739C-127F-9D38-7281EC84C795}"/>
          </ac:picMkLst>
        </pc:picChg>
        <pc:picChg chg="add mod">
          <ac:chgData name="Wilmer Enrique Infante Pollack" userId="d24913a2-5891-42c7-965c-370484eec49b" providerId="ADAL" clId="{9AFE5D1E-FD65-4AEB-9C10-0471E61BEC2F}" dt="2026-03-16T21:23:51.637" v="159"/>
          <ac:picMkLst>
            <pc:docMk/>
            <pc:sldMk cId="436677182" sldId="2147329531"/>
            <ac:picMk id="8" creationId="{6C48B76D-B251-2227-3ED5-BB38B0B9412A}"/>
          </ac:picMkLst>
        </pc:picChg>
        <pc:picChg chg="add del mod">
          <ac:chgData name="Wilmer Enrique Infante Pollack" userId="d24913a2-5891-42c7-965c-370484eec49b" providerId="ADAL" clId="{9AFE5D1E-FD65-4AEB-9C10-0471E61BEC2F}" dt="2026-03-16T21:24:08.323" v="162" actId="478"/>
          <ac:picMkLst>
            <pc:docMk/>
            <pc:sldMk cId="436677182" sldId="2147329531"/>
            <ac:picMk id="11" creationId="{A1E85AE9-3605-7F98-430F-78A884B4431B}"/>
          </ac:picMkLst>
        </pc:picChg>
      </pc:sldChg>
      <pc:sldChg chg="addSp delSp modSp mod">
        <pc:chgData name="Wilmer Enrique Infante Pollack" userId="d24913a2-5891-42c7-965c-370484eec49b" providerId="ADAL" clId="{9AFE5D1E-FD65-4AEB-9C10-0471E61BEC2F}" dt="2026-03-16T21:29:02.252" v="451" actId="1037"/>
        <pc:sldMkLst>
          <pc:docMk/>
          <pc:sldMk cId="2139302635" sldId="2147329534"/>
        </pc:sldMkLst>
        <pc:spChg chg="mod">
          <ac:chgData name="Wilmer Enrique Infante Pollack" userId="d24913a2-5891-42c7-965c-370484eec49b" providerId="ADAL" clId="{9AFE5D1E-FD65-4AEB-9C10-0471E61BEC2F}" dt="2026-03-16T21:29:02.252" v="451" actId="1037"/>
          <ac:spMkLst>
            <pc:docMk/>
            <pc:sldMk cId="2139302635" sldId="2147329534"/>
            <ac:spMk id="8" creationId="{06E6BC48-3349-DA0D-F529-82A0E5BA497B}"/>
          </ac:spMkLst>
        </pc:spChg>
        <pc:spChg chg="mod">
          <ac:chgData name="Wilmer Enrique Infante Pollack" userId="d24913a2-5891-42c7-965c-370484eec49b" providerId="ADAL" clId="{9AFE5D1E-FD65-4AEB-9C10-0471E61BEC2F}" dt="2026-03-16T21:29:02.252" v="451" actId="1037"/>
          <ac:spMkLst>
            <pc:docMk/>
            <pc:sldMk cId="2139302635" sldId="2147329534"/>
            <ac:spMk id="10" creationId="{EB4C5822-C36B-AB4B-BE5E-22A5F2198199}"/>
          </ac:spMkLst>
        </pc:spChg>
        <pc:picChg chg="add del mod">
          <ac:chgData name="Wilmer Enrique Infante Pollack" userId="d24913a2-5891-42c7-965c-370484eec49b" providerId="ADAL" clId="{9AFE5D1E-FD65-4AEB-9C10-0471E61BEC2F}" dt="2026-03-16T21:29:02.252" v="451" actId="1037"/>
          <ac:picMkLst>
            <pc:docMk/>
            <pc:sldMk cId="2139302635" sldId="2147329534"/>
            <ac:picMk id="2" creationId="{4B65E17C-4F03-8580-796D-1B53E9AE6722}"/>
          </ac:picMkLst>
        </pc:picChg>
        <pc:picChg chg="del">
          <ac:chgData name="Wilmer Enrique Infante Pollack" userId="d24913a2-5891-42c7-965c-370484eec49b" providerId="ADAL" clId="{9AFE5D1E-FD65-4AEB-9C10-0471E61BEC2F}" dt="2026-03-16T21:18:44.822" v="0" actId="478"/>
          <ac:picMkLst>
            <pc:docMk/>
            <pc:sldMk cId="2139302635" sldId="2147329534"/>
            <ac:picMk id="4" creationId="{592F8879-CDD0-9A50-F87F-23DED81D6019}"/>
          </ac:picMkLst>
        </pc:picChg>
      </pc:sldChg>
      <pc:sldChg chg="del">
        <pc:chgData name="Wilmer Enrique Infante Pollack" userId="d24913a2-5891-42c7-965c-370484eec49b" providerId="ADAL" clId="{9AFE5D1E-FD65-4AEB-9C10-0471E61BEC2F}" dt="2026-03-16T21:29:14.307" v="453" actId="2696"/>
        <pc:sldMkLst>
          <pc:docMk/>
          <pc:sldMk cId="995043242" sldId="2147329535"/>
        </pc:sldMkLst>
      </pc:sldChg>
      <pc:sldChg chg="delSp modSp add mod">
        <pc:chgData name="Wilmer Enrique Infante Pollack" userId="d24913a2-5891-42c7-965c-370484eec49b" providerId="ADAL" clId="{9AFE5D1E-FD65-4AEB-9C10-0471E61BEC2F}" dt="2026-03-16T21:30:09.474" v="549" actId="20577"/>
        <pc:sldMkLst>
          <pc:docMk/>
          <pc:sldMk cId="3832801037" sldId="2147329535"/>
        </pc:sldMkLst>
        <pc:spChg chg="del">
          <ac:chgData name="Wilmer Enrique Infante Pollack" userId="d24913a2-5891-42c7-965c-370484eec49b" providerId="ADAL" clId="{9AFE5D1E-FD65-4AEB-9C10-0471E61BEC2F}" dt="2026-03-16T21:29:32" v="456" actId="478"/>
          <ac:spMkLst>
            <pc:docMk/>
            <pc:sldMk cId="3832801037" sldId="2147329535"/>
            <ac:spMk id="2" creationId="{ABEBA046-3DDA-D6D7-B1C7-5254CE2157BD}"/>
          </ac:spMkLst>
        </pc:spChg>
        <pc:spChg chg="mod">
          <ac:chgData name="Wilmer Enrique Infante Pollack" userId="d24913a2-5891-42c7-965c-370484eec49b" providerId="ADAL" clId="{9AFE5D1E-FD65-4AEB-9C10-0471E61BEC2F}" dt="2026-03-16T21:30:09.474" v="549" actId="20577"/>
          <ac:spMkLst>
            <pc:docMk/>
            <pc:sldMk cId="3832801037" sldId="2147329535"/>
            <ac:spMk id="3" creationId="{5F7DE110-2424-F989-B378-633E9F5493E9}"/>
          </ac:spMkLst>
        </pc:spChg>
        <pc:spChg chg="del">
          <ac:chgData name="Wilmer Enrique Infante Pollack" userId="d24913a2-5891-42c7-965c-370484eec49b" providerId="ADAL" clId="{9AFE5D1E-FD65-4AEB-9C10-0471E61BEC2F}" dt="2026-03-16T21:29:32" v="456" actId="478"/>
          <ac:spMkLst>
            <pc:docMk/>
            <pc:sldMk cId="3832801037" sldId="2147329535"/>
            <ac:spMk id="4" creationId="{E724632A-BD53-0533-9F2A-F75CCB0F9C8F}"/>
          </ac:spMkLst>
        </pc:spChg>
        <pc:spChg chg="del">
          <ac:chgData name="Wilmer Enrique Infante Pollack" userId="d24913a2-5891-42c7-965c-370484eec49b" providerId="ADAL" clId="{9AFE5D1E-FD65-4AEB-9C10-0471E61BEC2F}" dt="2026-03-16T21:29:28.787" v="455" actId="478"/>
          <ac:spMkLst>
            <pc:docMk/>
            <pc:sldMk cId="3832801037" sldId="2147329535"/>
            <ac:spMk id="5" creationId="{3EFFCBCD-85B3-F896-C358-BA26FBC26E0B}"/>
          </ac:spMkLst>
        </pc:spChg>
        <pc:spChg chg="del">
          <ac:chgData name="Wilmer Enrique Infante Pollack" userId="d24913a2-5891-42c7-965c-370484eec49b" providerId="ADAL" clId="{9AFE5D1E-FD65-4AEB-9C10-0471E61BEC2F}" dt="2026-03-16T21:29:28.787" v="455" actId="478"/>
          <ac:spMkLst>
            <pc:docMk/>
            <pc:sldMk cId="3832801037" sldId="2147329535"/>
            <ac:spMk id="8" creationId="{52B13539-2D3E-602B-9602-B4064C1530B6}"/>
          </ac:spMkLst>
        </pc:spChg>
        <pc:spChg chg="del">
          <ac:chgData name="Wilmer Enrique Infante Pollack" userId="d24913a2-5891-42c7-965c-370484eec49b" providerId="ADAL" clId="{9AFE5D1E-FD65-4AEB-9C10-0471E61BEC2F}" dt="2026-03-16T21:29:32" v="456" actId="478"/>
          <ac:spMkLst>
            <pc:docMk/>
            <pc:sldMk cId="3832801037" sldId="2147329535"/>
            <ac:spMk id="9" creationId="{BB54B1BC-FCBB-8E52-6EDD-AB3061541CFF}"/>
          </ac:spMkLst>
        </pc:spChg>
        <pc:spChg chg="del">
          <ac:chgData name="Wilmer Enrique Infante Pollack" userId="d24913a2-5891-42c7-965c-370484eec49b" providerId="ADAL" clId="{9AFE5D1E-FD65-4AEB-9C10-0471E61BEC2F}" dt="2026-03-16T21:29:34.670" v="457" actId="478"/>
          <ac:spMkLst>
            <pc:docMk/>
            <pc:sldMk cId="3832801037" sldId="2147329535"/>
            <ac:spMk id="11" creationId="{0AD77FB2-FCB3-FB03-2C91-746B6848A3D3}"/>
          </ac:spMkLst>
        </pc:spChg>
        <pc:spChg chg="mod">
          <ac:chgData name="Wilmer Enrique Infante Pollack" userId="d24913a2-5891-42c7-965c-370484eec49b" providerId="ADAL" clId="{9AFE5D1E-FD65-4AEB-9C10-0471E61BEC2F}" dt="2026-03-16T21:29:40.693" v="491" actId="1038"/>
          <ac:spMkLst>
            <pc:docMk/>
            <pc:sldMk cId="3832801037" sldId="2147329535"/>
            <ac:spMk id="13" creationId="{434BEA7B-B2F2-59AA-72EA-5236CADD953B}"/>
          </ac:spMkLst>
        </pc:spChg>
        <pc:spChg chg="mod">
          <ac:chgData name="Wilmer Enrique Infante Pollack" userId="d24913a2-5891-42c7-965c-370484eec49b" providerId="ADAL" clId="{9AFE5D1E-FD65-4AEB-9C10-0471E61BEC2F}" dt="2026-03-16T21:29:40.693" v="491" actId="1038"/>
          <ac:spMkLst>
            <pc:docMk/>
            <pc:sldMk cId="3832801037" sldId="2147329535"/>
            <ac:spMk id="15" creationId="{5E2453B5-3D19-CD8C-5D25-FD429B994051}"/>
          </ac:spMkLst>
        </pc:spChg>
        <pc:picChg chg="del">
          <ac:chgData name="Wilmer Enrique Infante Pollack" userId="d24913a2-5891-42c7-965c-370484eec49b" providerId="ADAL" clId="{9AFE5D1E-FD65-4AEB-9C10-0471E61BEC2F}" dt="2026-03-16T21:29:28.787" v="455" actId="478"/>
          <ac:picMkLst>
            <pc:docMk/>
            <pc:sldMk cId="3832801037" sldId="2147329535"/>
            <ac:picMk id="6" creationId="{ACE1672E-0B07-501E-9232-9BE9EC32492F}"/>
          </ac:picMkLst>
        </pc:picChg>
        <pc:picChg chg="del">
          <ac:chgData name="Wilmer Enrique Infante Pollack" userId="d24913a2-5891-42c7-965c-370484eec49b" providerId="ADAL" clId="{9AFE5D1E-FD65-4AEB-9C10-0471E61BEC2F}" dt="2026-03-16T21:29:32" v="456" actId="478"/>
          <ac:picMkLst>
            <pc:docMk/>
            <pc:sldMk cId="3832801037" sldId="2147329535"/>
            <ac:picMk id="7" creationId="{55CADC77-DEFF-68E4-6F03-ED8A2F5BEF0C}"/>
          </ac:picMkLst>
        </pc:picChg>
        <pc:picChg chg="mod">
          <ac:chgData name="Wilmer Enrique Infante Pollack" userId="d24913a2-5891-42c7-965c-370484eec49b" providerId="ADAL" clId="{9AFE5D1E-FD65-4AEB-9C10-0471E61BEC2F}" dt="2026-03-16T21:29:40.693" v="491" actId="1038"/>
          <ac:picMkLst>
            <pc:docMk/>
            <pc:sldMk cId="3832801037" sldId="2147329535"/>
            <ac:picMk id="12" creationId="{45CE04D5-9D3F-9569-7A15-44351204DCB4}"/>
          </ac:picMkLst>
        </pc:picChg>
        <pc:picChg chg="del">
          <ac:chgData name="Wilmer Enrique Infante Pollack" userId="d24913a2-5891-42c7-965c-370484eec49b" providerId="ADAL" clId="{9AFE5D1E-FD65-4AEB-9C10-0471E61BEC2F}" dt="2026-03-16T21:29:32" v="456" actId="478"/>
          <ac:picMkLst>
            <pc:docMk/>
            <pc:sldMk cId="3832801037" sldId="2147329535"/>
            <ac:picMk id="14" creationId="{BEECFB56-F7FB-844C-7D1C-712FCEBA0FB1}"/>
          </ac:picMkLst>
        </pc:picChg>
      </pc:sldChg>
      <pc:sldChg chg="del">
        <pc:chgData name="Wilmer Enrique Infante Pollack" userId="d24913a2-5891-42c7-965c-370484eec49b" providerId="ADAL" clId="{9AFE5D1E-FD65-4AEB-9C10-0471E61BEC2F}" dt="2026-03-16T21:27:25.864" v="363" actId="47"/>
        <pc:sldMkLst>
          <pc:docMk/>
          <pc:sldMk cId="314889855" sldId="2147377095"/>
        </pc:sldMkLst>
      </pc:sldChg>
      <pc:sldChg chg="del">
        <pc:chgData name="Wilmer Enrique Infante Pollack" userId="d24913a2-5891-42c7-965c-370484eec49b" providerId="ADAL" clId="{9AFE5D1E-FD65-4AEB-9C10-0471E61BEC2F}" dt="2026-03-16T21:27:30.486" v="364" actId="47"/>
        <pc:sldMkLst>
          <pc:docMk/>
          <pc:sldMk cId="444785233" sldId="2147377096"/>
        </pc:sldMkLst>
      </pc:sldChg>
      <pc:sldChg chg="del">
        <pc:chgData name="Wilmer Enrique Infante Pollack" userId="d24913a2-5891-42c7-965c-370484eec49b" providerId="ADAL" clId="{9AFE5D1E-FD65-4AEB-9C10-0471E61BEC2F}" dt="2026-03-16T21:27:40.585" v="365" actId="47"/>
        <pc:sldMkLst>
          <pc:docMk/>
          <pc:sldMk cId="3210571305" sldId="2147377097"/>
        </pc:sldMkLst>
      </pc:sldChg>
      <pc:sldChg chg="delSp modSp add mod ord">
        <pc:chgData name="Wilmer Enrique Infante Pollack" userId="d24913a2-5891-42c7-965c-370484eec49b" providerId="ADAL" clId="{9AFE5D1E-FD65-4AEB-9C10-0471E61BEC2F}" dt="2026-03-16T21:30:19.620" v="557" actId="20577"/>
        <pc:sldMkLst>
          <pc:docMk/>
          <pc:sldMk cId="3193399672" sldId="2147471472"/>
        </pc:sldMkLst>
        <pc:spChg chg="mod">
          <ac:chgData name="Wilmer Enrique Infante Pollack" userId="d24913a2-5891-42c7-965c-370484eec49b" providerId="ADAL" clId="{9AFE5D1E-FD65-4AEB-9C10-0471E61BEC2F}" dt="2026-03-16T21:30:19.620" v="557" actId="20577"/>
          <ac:spMkLst>
            <pc:docMk/>
            <pc:sldMk cId="3193399672" sldId="2147471472"/>
            <ac:spMk id="3" creationId="{44C13B26-743E-C17E-AFB7-E865FE67918D}"/>
          </ac:spMkLst>
        </pc:spChg>
        <pc:spChg chg="mod">
          <ac:chgData name="Wilmer Enrique Infante Pollack" userId="d24913a2-5891-42c7-965c-370484eec49b" providerId="ADAL" clId="{9AFE5D1E-FD65-4AEB-9C10-0471E61BEC2F}" dt="2026-03-16T21:27:09.193" v="361" actId="13926"/>
          <ac:spMkLst>
            <pc:docMk/>
            <pc:sldMk cId="3193399672" sldId="2147471472"/>
            <ac:spMk id="4" creationId="{4E4370C9-F048-1F84-700E-2FC643A35517}"/>
          </ac:spMkLst>
        </pc:spChg>
        <pc:spChg chg="mod">
          <ac:chgData name="Wilmer Enrique Infante Pollack" userId="d24913a2-5891-42c7-965c-370484eec49b" providerId="ADAL" clId="{9AFE5D1E-FD65-4AEB-9C10-0471E61BEC2F}" dt="2026-03-16T21:25:44.964" v="306" actId="20577"/>
          <ac:spMkLst>
            <pc:docMk/>
            <pc:sldMk cId="3193399672" sldId="2147471472"/>
            <ac:spMk id="5" creationId="{AAD2ADC3-415A-029B-FB4F-91AE4EFFB5DD}"/>
          </ac:spMkLst>
        </pc:spChg>
        <pc:spChg chg="mod">
          <ac:chgData name="Wilmer Enrique Infante Pollack" userId="d24913a2-5891-42c7-965c-370484eec49b" providerId="ADAL" clId="{9AFE5D1E-FD65-4AEB-9C10-0471E61BEC2F}" dt="2026-03-16T21:27:15.386" v="362" actId="13926"/>
          <ac:spMkLst>
            <pc:docMk/>
            <pc:sldMk cId="3193399672" sldId="2147471472"/>
            <ac:spMk id="11" creationId="{397A67A6-FBFE-1B9C-CE58-FA0262EAFB9F}"/>
          </ac:spMkLst>
        </pc:spChg>
        <pc:spChg chg="mod">
          <ac:chgData name="Wilmer Enrique Infante Pollack" userId="d24913a2-5891-42c7-965c-370484eec49b" providerId="ADAL" clId="{9AFE5D1E-FD65-4AEB-9C10-0471E61BEC2F}" dt="2026-03-16T21:26:23.117" v="354" actId="20577"/>
          <ac:spMkLst>
            <pc:docMk/>
            <pc:sldMk cId="3193399672" sldId="2147471472"/>
            <ac:spMk id="15" creationId="{711CCEC4-95C1-A59D-1ED8-417A63AD5D7F}"/>
          </ac:spMkLst>
        </pc:spChg>
        <pc:picChg chg="del">
          <ac:chgData name="Wilmer Enrique Infante Pollack" userId="d24913a2-5891-42c7-965c-370484eec49b" providerId="ADAL" clId="{9AFE5D1E-FD65-4AEB-9C10-0471E61BEC2F}" dt="2026-03-16T21:25:15.433" v="268" actId="478"/>
          <ac:picMkLst>
            <pc:docMk/>
            <pc:sldMk cId="3193399672" sldId="2147471472"/>
            <ac:picMk id="6" creationId="{406C1C00-E5ED-484D-A6D5-36F5D2A7C52F}"/>
          </ac:picMkLst>
        </pc:picChg>
        <pc:picChg chg="del">
          <ac:chgData name="Wilmer Enrique Infante Pollack" userId="d24913a2-5891-42c7-965c-370484eec49b" providerId="ADAL" clId="{9AFE5D1E-FD65-4AEB-9C10-0471E61BEC2F}" dt="2026-03-16T21:25:16.954" v="271" actId="478"/>
          <ac:picMkLst>
            <pc:docMk/>
            <pc:sldMk cId="3193399672" sldId="2147471472"/>
            <ac:picMk id="7" creationId="{66F9FBE4-B568-01EF-9BAB-A38C9F1079E3}"/>
          </ac:picMkLst>
        </pc:picChg>
        <pc:picChg chg="del">
          <ac:chgData name="Wilmer Enrique Infante Pollack" userId="d24913a2-5891-42c7-965c-370484eec49b" providerId="ADAL" clId="{9AFE5D1E-FD65-4AEB-9C10-0471E61BEC2F}" dt="2026-03-16T21:25:16.018" v="269" actId="478"/>
          <ac:picMkLst>
            <pc:docMk/>
            <pc:sldMk cId="3193399672" sldId="2147471472"/>
            <ac:picMk id="12" creationId="{B0F32E6D-57CB-8067-0147-7EC9A34470C1}"/>
          </ac:picMkLst>
        </pc:picChg>
        <pc:picChg chg="del">
          <ac:chgData name="Wilmer Enrique Infante Pollack" userId="d24913a2-5891-42c7-965c-370484eec49b" providerId="ADAL" clId="{9AFE5D1E-FD65-4AEB-9C10-0471E61BEC2F}" dt="2026-03-16T21:25:16.499" v="270" actId="478"/>
          <ac:picMkLst>
            <pc:docMk/>
            <pc:sldMk cId="3193399672" sldId="2147471472"/>
            <ac:picMk id="14" creationId="{7493BA78-4626-8694-266F-29688E73A75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6BCE5D-4B81-4B77-B8AC-6734A3FD3481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EB094067-3BF5-43A3-B7AF-6F7F6105E177}">
      <dgm:prSet phldrT="[Texto]" phldr="0"/>
      <dgm:spPr/>
      <dgm:t>
        <a:bodyPr/>
        <a:lstStyle/>
        <a:p>
          <a:r>
            <a:rPr lang="es-ES" b="1" dirty="0"/>
            <a:t>CONTABILIDAD Y FINANZAS</a:t>
          </a:r>
          <a:endParaRPr lang="es-PE" b="1" dirty="0"/>
        </a:p>
      </dgm:t>
    </dgm:pt>
    <dgm:pt modelId="{8B84E577-9133-46CA-AF33-EF9F349A1B18}" type="parTrans" cxnId="{10B36534-856A-4B5A-9EB9-0F84E2B96A55}">
      <dgm:prSet/>
      <dgm:spPr/>
      <dgm:t>
        <a:bodyPr/>
        <a:lstStyle/>
        <a:p>
          <a:endParaRPr lang="es-PE" b="1"/>
        </a:p>
      </dgm:t>
    </dgm:pt>
    <dgm:pt modelId="{E5BA766E-7C17-4DE7-BE0A-682ABE599B7D}" type="sibTrans" cxnId="{10B36534-856A-4B5A-9EB9-0F84E2B96A55}">
      <dgm:prSet/>
      <dgm:spPr/>
      <dgm:t>
        <a:bodyPr/>
        <a:lstStyle/>
        <a:p>
          <a:endParaRPr lang="es-PE" b="1"/>
        </a:p>
      </dgm:t>
    </dgm:pt>
    <dgm:pt modelId="{DD5916E1-923A-451D-8846-00A910D10202}">
      <dgm:prSet phldrT="[Texto]" phldr="0"/>
      <dgm:spPr/>
      <dgm:t>
        <a:bodyPr/>
        <a:lstStyle/>
        <a:p>
          <a:r>
            <a:rPr lang="es-ES" b="1" dirty="0"/>
            <a:t>ADMINISTRACIÓN Y MARKETING</a:t>
          </a:r>
          <a:endParaRPr lang="es-PE" b="1" dirty="0"/>
        </a:p>
      </dgm:t>
    </dgm:pt>
    <dgm:pt modelId="{24AADEAA-D45E-423C-93CE-CCC1C170FAD2}" type="parTrans" cxnId="{9E42ABB5-FEF7-4A3F-B5F5-7A73712ED089}">
      <dgm:prSet/>
      <dgm:spPr/>
      <dgm:t>
        <a:bodyPr/>
        <a:lstStyle/>
        <a:p>
          <a:endParaRPr lang="es-PE" b="1"/>
        </a:p>
      </dgm:t>
    </dgm:pt>
    <dgm:pt modelId="{EB148CDF-CADB-4AE6-AA9E-E1D28D6518EC}" type="sibTrans" cxnId="{9E42ABB5-FEF7-4A3F-B5F5-7A73712ED089}">
      <dgm:prSet/>
      <dgm:spPr/>
      <dgm:t>
        <a:bodyPr/>
        <a:lstStyle/>
        <a:p>
          <a:endParaRPr lang="es-PE" b="1"/>
        </a:p>
      </dgm:t>
    </dgm:pt>
    <dgm:pt modelId="{E0E941F5-3AD5-44BD-8579-CC2211C40E4F}">
      <dgm:prSet phldrT="[Texto]" phldr="0"/>
      <dgm:spPr/>
      <dgm:t>
        <a:bodyPr/>
        <a:lstStyle/>
        <a:p>
          <a:r>
            <a:rPr lang="es-ES" b="1" dirty="0"/>
            <a:t>ADMINISTRACIÓN Y GESTIÓN COMERCIAL</a:t>
          </a:r>
          <a:endParaRPr lang="es-PE" b="1" dirty="0"/>
        </a:p>
      </dgm:t>
    </dgm:pt>
    <dgm:pt modelId="{795A85E1-A1F2-43E5-821A-5A6D4CAD561F}" type="parTrans" cxnId="{BFBED37E-253D-44F8-9155-FA038F11A1D2}">
      <dgm:prSet/>
      <dgm:spPr/>
      <dgm:t>
        <a:bodyPr/>
        <a:lstStyle/>
        <a:p>
          <a:endParaRPr lang="es-PE" b="1"/>
        </a:p>
      </dgm:t>
    </dgm:pt>
    <dgm:pt modelId="{2D094815-B93C-4B61-9764-A7EE21028E26}" type="sibTrans" cxnId="{BFBED37E-253D-44F8-9155-FA038F11A1D2}">
      <dgm:prSet/>
      <dgm:spPr/>
      <dgm:t>
        <a:bodyPr/>
        <a:lstStyle/>
        <a:p>
          <a:endParaRPr lang="es-PE" b="1"/>
        </a:p>
      </dgm:t>
    </dgm:pt>
    <dgm:pt modelId="{306BD204-CF42-4425-8F39-356E38EFC6A1}">
      <dgm:prSet phldrT="[Texto]" phldr="0"/>
      <dgm:spPr/>
      <dgm:t>
        <a:bodyPr/>
        <a:lstStyle/>
        <a:p>
          <a:r>
            <a:rPr lang="es-ES" b="1"/>
            <a:t>ECONOMÍA</a:t>
          </a:r>
          <a:endParaRPr lang="es-PE" b="1"/>
        </a:p>
      </dgm:t>
    </dgm:pt>
    <dgm:pt modelId="{1013F872-1486-499F-8710-1C6D9654A76F}" type="parTrans" cxnId="{F715BB95-4ED8-4DBD-AF0F-FC71A37CEB0A}">
      <dgm:prSet/>
      <dgm:spPr/>
      <dgm:t>
        <a:bodyPr/>
        <a:lstStyle/>
        <a:p>
          <a:endParaRPr lang="es-PE" b="1"/>
        </a:p>
      </dgm:t>
    </dgm:pt>
    <dgm:pt modelId="{76E25F63-961A-4B7B-9E0D-2C1F96A8871D}" type="sibTrans" cxnId="{F715BB95-4ED8-4DBD-AF0F-FC71A37CEB0A}">
      <dgm:prSet/>
      <dgm:spPr/>
      <dgm:t>
        <a:bodyPr/>
        <a:lstStyle/>
        <a:p>
          <a:endParaRPr lang="es-PE" b="1"/>
        </a:p>
      </dgm:t>
    </dgm:pt>
    <dgm:pt modelId="{46B610E9-0F05-4D18-BE39-13594118647D}">
      <dgm:prSet phldrT="[Texto]" phldr="0"/>
      <dgm:spPr>
        <a:solidFill>
          <a:schemeClr val="bg1">
            <a:alpha val="40000"/>
          </a:schemeClr>
        </a:solidFill>
      </dgm:spPr>
      <dgm:t>
        <a:bodyPr/>
        <a:lstStyle/>
        <a:p>
          <a:r>
            <a:rPr lang="es-ES" b="1" dirty="0"/>
            <a:t>ADMINISTRACIÓN Y NEGOCIOS INTERNACIONALES</a:t>
          </a:r>
          <a:endParaRPr lang="es-PE" b="1" dirty="0"/>
        </a:p>
      </dgm:t>
    </dgm:pt>
    <dgm:pt modelId="{5BFE6F0D-73A8-498D-B829-588E30F1F2D6}" type="parTrans" cxnId="{272FD688-36FB-4820-A026-C4A7EAD12783}">
      <dgm:prSet/>
      <dgm:spPr/>
      <dgm:t>
        <a:bodyPr/>
        <a:lstStyle/>
        <a:p>
          <a:endParaRPr lang="es-PE" b="1"/>
        </a:p>
      </dgm:t>
    </dgm:pt>
    <dgm:pt modelId="{70B050A6-DEAA-4381-ABA2-16808014F780}" type="sibTrans" cxnId="{272FD688-36FB-4820-A026-C4A7EAD12783}">
      <dgm:prSet/>
      <dgm:spPr/>
      <dgm:t>
        <a:bodyPr/>
        <a:lstStyle/>
        <a:p>
          <a:endParaRPr lang="es-PE" b="1"/>
        </a:p>
      </dgm:t>
    </dgm:pt>
    <dgm:pt modelId="{0ED5E8C6-7D7E-4460-B1FB-F4036D6E81A8}">
      <dgm:prSet phldrT="[Texto]" phldr="0"/>
      <dgm:spPr/>
      <dgm:t>
        <a:bodyPr/>
        <a:lstStyle/>
        <a:p>
          <a:r>
            <a:rPr lang="es-ES" b="1" dirty="0"/>
            <a:t>ADMINISTRACIÓN</a:t>
          </a:r>
          <a:endParaRPr lang="es-PE" b="1" dirty="0"/>
        </a:p>
      </dgm:t>
    </dgm:pt>
    <dgm:pt modelId="{CF3BE4A6-12F3-4E2B-AC71-E53361D535B0}" type="parTrans" cxnId="{1CC306E7-AAE0-4DFA-AABC-DC9782BF81D1}">
      <dgm:prSet/>
      <dgm:spPr/>
      <dgm:t>
        <a:bodyPr/>
        <a:lstStyle/>
        <a:p>
          <a:endParaRPr lang="es-PE" b="1"/>
        </a:p>
      </dgm:t>
    </dgm:pt>
    <dgm:pt modelId="{54EA69A3-9BA0-4674-9783-1205F4B372C5}" type="sibTrans" cxnId="{1CC306E7-AAE0-4DFA-AABC-DC9782BF81D1}">
      <dgm:prSet/>
      <dgm:spPr/>
      <dgm:t>
        <a:bodyPr/>
        <a:lstStyle/>
        <a:p>
          <a:endParaRPr lang="es-PE" b="1"/>
        </a:p>
      </dgm:t>
    </dgm:pt>
    <dgm:pt modelId="{4134A0E8-6FB8-41C8-AC45-73E145A6688F}">
      <dgm:prSet phldrT="[Texto]" phldr="0"/>
      <dgm:spPr/>
      <dgm:t>
        <a:bodyPr/>
        <a:lstStyle/>
        <a:p>
          <a:r>
            <a:rPr lang="es-ES" b="1"/>
            <a:t>ADMINISTRACIÓN Y SERVICIOS TURÍSTICOS</a:t>
          </a:r>
          <a:endParaRPr lang="es-PE" b="1" dirty="0"/>
        </a:p>
      </dgm:t>
    </dgm:pt>
    <dgm:pt modelId="{890F5F49-D1F1-45BA-AC8E-FA4A911BD064}" type="parTrans" cxnId="{1D1E9DD9-D333-48DD-87D7-83197333915B}">
      <dgm:prSet/>
      <dgm:spPr/>
      <dgm:t>
        <a:bodyPr/>
        <a:lstStyle/>
        <a:p>
          <a:endParaRPr lang="es-PE" b="1"/>
        </a:p>
      </dgm:t>
    </dgm:pt>
    <dgm:pt modelId="{DA50B6D1-7931-403F-A891-C55DBA20D973}" type="sibTrans" cxnId="{1D1E9DD9-D333-48DD-87D7-83197333915B}">
      <dgm:prSet/>
      <dgm:spPr/>
      <dgm:t>
        <a:bodyPr/>
        <a:lstStyle/>
        <a:p>
          <a:endParaRPr lang="es-PE" b="1"/>
        </a:p>
      </dgm:t>
    </dgm:pt>
    <dgm:pt modelId="{BE9653A5-815D-4AC1-94AC-ECFE383F87E3}">
      <dgm:prSet phldrT="[Texto]" phldr="0"/>
      <dgm:spPr/>
      <dgm:t>
        <a:bodyPr/>
        <a:lstStyle/>
        <a:p>
          <a:r>
            <a:rPr lang="es-ES" b="1"/>
            <a:t>GASTRONOMÍA Y GESTIÓN COMERCIAL</a:t>
          </a:r>
          <a:endParaRPr lang="es-PE" b="1" dirty="0"/>
        </a:p>
      </dgm:t>
    </dgm:pt>
    <dgm:pt modelId="{F6B7C188-5232-440F-9FA1-C972F38E620C}" type="parTrans" cxnId="{7B6765DA-C98A-4170-A157-84EDEB536A1B}">
      <dgm:prSet/>
      <dgm:spPr/>
      <dgm:t>
        <a:bodyPr/>
        <a:lstStyle/>
        <a:p>
          <a:endParaRPr lang="es-PE" b="1"/>
        </a:p>
      </dgm:t>
    </dgm:pt>
    <dgm:pt modelId="{AC0F85AA-BBCD-4537-AC20-4FB63CD75CC6}" type="sibTrans" cxnId="{7B6765DA-C98A-4170-A157-84EDEB536A1B}">
      <dgm:prSet/>
      <dgm:spPr/>
      <dgm:t>
        <a:bodyPr/>
        <a:lstStyle/>
        <a:p>
          <a:endParaRPr lang="es-PE" b="1"/>
        </a:p>
      </dgm:t>
    </dgm:pt>
    <dgm:pt modelId="{6A7EAC4D-0E84-401D-8463-12E11F10D3BC}" type="pres">
      <dgm:prSet presAssocID="{006BCE5D-4B81-4B77-B8AC-6734A3FD3481}" presName="Name0" presStyleCnt="0">
        <dgm:presLayoutVars>
          <dgm:dir/>
          <dgm:resizeHandles val="exact"/>
        </dgm:presLayoutVars>
      </dgm:prSet>
      <dgm:spPr/>
    </dgm:pt>
    <dgm:pt modelId="{EBA831CD-C5FC-476D-8516-E727F13B058E}" type="pres">
      <dgm:prSet presAssocID="{EB094067-3BF5-43A3-B7AF-6F7F6105E177}" presName="composite" presStyleCnt="0"/>
      <dgm:spPr/>
    </dgm:pt>
    <dgm:pt modelId="{5AFCABED-E433-4A72-B885-6D878FF07E4A}" type="pres">
      <dgm:prSet presAssocID="{EB094067-3BF5-43A3-B7AF-6F7F6105E177}" presName="rect1" presStyleLbl="trAlignAcc1" presStyleIdx="0" presStyleCnt="8">
        <dgm:presLayoutVars>
          <dgm:bulletEnabled val="1"/>
        </dgm:presLayoutVars>
      </dgm:prSet>
      <dgm:spPr/>
    </dgm:pt>
    <dgm:pt modelId="{65487281-1AA1-4DA7-834E-5C1E040F8E65}" type="pres">
      <dgm:prSet presAssocID="{EB094067-3BF5-43A3-B7AF-6F7F6105E177}" presName="rect2" presStyleLbl="fgImgPlace1" presStyleIdx="0" presStyleCnt="8"/>
      <dgm:spPr/>
    </dgm:pt>
    <dgm:pt modelId="{EC3614CC-99A4-4C5B-8F10-ADEF17EC28E9}" type="pres">
      <dgm:prSet presAssocID="{E5BA766E-7C17-4DE7-BE0A-682ABE599B7D}" presName="sibTrans" presStyleCnt="0"/>
      <dgm:spPr/>
    </dgm:pt>
    <dgm:pt modelId="{B337D9B5-09E1-4777-8986-C735CECE224C}" type="pres">
      <dgm:prSet presAssocID="{306BD204-CF42-4425-8F39-356E38EFC6A1}" presName="composite" presStyleCnt="0"/>
      <dgm:spPr/>
    </dgm:pt>
    <dgm:pt modelId="{2CAA8286-9157-4FF6-97FB-9B47868BE717}" type="pres">
      <dgm:prSet presAssocID="{306BD204-CF42-4425-8F39-356E38EFC6A1}" presName="rect1" presStyleLbl="trAlignAcc1" presStyleIdx="1" presStyleCnt="8">
        <dgm:presLayoutVars>
          <dgm:bulletEnabled val="1"/>
        </dgm:presLayoutVars>
      </dgm:prSet>
      <dgm:spPr/>
    </dgm:pt>
    <dgm:pt modelId="{475622F9-ADB2-47A1-94B0-48F3DA043745}" type="pres">
      <dgm:prSet presAssocID="{306BD204-CF42-4425-8F39-356E38EFC6A1}" presName="rect2" presStyleLbl="fgImgPlace1" presStyleIdx="1" presStyleCnt="8"/>
      <dgm:spPr/>
    </dgm:pt>
    <dgm:pt modelId="{011D9D30-CFD5-451B-8C72-65F0F1407DBB}" type="pres">
      <dgm:prSet presAssocID="{76E25F63-961A-4B7B-9E0D-2C1F96A8871D}" presName="sibTrans" presStyleCnt="0"/>
      <dgm:spPr/>
    </dgm:pt>
    <dgm:pt modelId="{2039405F-DADE-4751-A25C-F7D1BE4BFEAA}" type="pres">
      <dgm:prSet presAssocID="{46B610E9-0F05-4D18-BE39-13594118647D}" presName="composite" presStyleCnt="0"/>
      <dgm:spPr/>
    </dgm:pt>
    <dgm:pt modelId="{F8739176-5D56-4406-ACE0-BFB31C7D78B0}" type="pres">
      <dgm:prSet presAssocID="{46B610E9-0F05-4D18-BE39-13594118647D}" presName="rect1" presStyleLbl="trAlignAcc1" presStyleIdx="2" presStyleCnt="8">
        <dgm:presLayoutVars>
          <dgm:bulletEnabled val="1"/>
        </dgm:presLayoutVars>
      </dgm:prSet>
      <dgm:spPr/>
    </dgm:pt>
    <dgm:pt modelId="{739692D5-C8FC-410C-9174-E0817BF941A3}" type="pres">
      <dgm:prSet presAssocID="{46B610E9-0F05-4D18-BE39-13594118647D}" presName="rect2" presStyleLbl="fgImgPlace1" presStyleIdx="2" presStyleCnt="8"/>
      <dgm:spPr/>
    </dgm:pt>
    <dgm:pt modelId="{C9A06C9B-D164-45EC-936B-4BD14AC23E43}" type="pres">
      <dgm:prSet presAssocID="{70B050A6-DEAA-4381-ABA2-16808014F780}" presName="sibTrans" presStyleCnt="0"/>
      <dgm:spPr/>
    </dgm:pt>
    <dgm:pt modelId="{9ABE8D9D-FBFA-47FA-9A9B-532A2657D4D7}" type="pres">
      <dgm:prSet presAssocID="{0ED5E8C6-7D7E-4460-B1FB-F4036D6E81A8}" presName="composite" presStyleCnt="0"/>
      <dgm:spPr/>
    </dgm:pt>
    <dgm:pt modelId="{7FD90607-9204-4E00-8155-B0F12B9B927A}" type="pres">
      <dgm:prSet presAssocID="{0ED5E8C6-7D7E-4460-B1FB-F4036D6E81A8}" presName="rect1" presStyleLbl="trAlignAcc1" presStyleIdx="3" presStyleCnt="8">
        <dgm:presLayoutVars>
          <dgm:bulletEnabled val="1"/>
        </dgm:presLayoutVars>
      </dgm:prSet>
      <dgm:spPr/>
    </dgm:pt>
    <dgm:pt modelId="{BCA771A4-2589-4BEE-98F0-E2D48FDF7512}" type="pres">
      <dgm:prSet presAssocID="{0ED5E8C6-7D7E-4460-B1FB-F4036D6E81A8}" presName="rect2" presStyleLbl="fgImgPlace1" presStyleIdx="3" presStyleCnt="8" custLinFactNeighborX="881"/>
      <dgm:spPr/>
    </dgm:pt>
    <dgm:pt modelId="{487FA9E5-C280-415B-B0FE-8506950EC62F}" type="pres">
      <dgm:prSet presAssocID="{54EA69A3-9BA0-4674-9783-1205F4B372C5}" presName="sibTrans" presStyleCnt="0"/>
      <dgm:spPr/>
    </dgm:pt>
    <dgm:pt modelId="{84095F10-5F86-4B8B-B460-AADDB5C5F583}" type="pres">
      <dgm:prSet presAssocID="{DD5916E1-923A-451D-8846-00A910D10202}" presName="composite" presStyleCnt="0"/>
      <dgm:spPr/>
    </dgm:pt>
    <dgm:pt modelId="{556AD8AC-E10C-4C42-8833-7838DC7DBF20}" type="pres">
      <dgm:prSet presAssocID="{DD5916E1-923A-451D-8846-00A910D10202}" presName="rect1" presStyleLbl="trAlignAcc1" presStyleIdx="4" presStyleCnt="8">
        <dgm:presLayoutVars>
          <dgm:bulletEnabled val="1"/>
        </dgm:presLayoutVars>
      </dgm:prSet>
      <dgm:spPr/>
    </dgm:pt>
    <dgm:pt modelId="{DB5AA94B-61AE-4809-98F6-3506D04E1B83}" type="pres">
      <dgm:prSet presAssocID="{DD5916E1-923A-451D-8846-00A910D10202}" presName="rect2" presStyleLbl="fgImgPlace1" presStyleIdx="4" presStyleCnt="8"/>
      <dgm:spPr/>
    </dgm:pt>
    <dgm:pt modelId="{856229F1-59EB-4DE7-A05F-0C1A0381EFF9}" type="pres">
      <dgm:prSet presAssocID="{EB148CDF-CADB-4AE6-AA9E-E1D28D6518EC}" presName="sibTrans" presStyleCnt="0"/>
      <dgm:spPr/>
    </dgm:pt>
    <dgm:pt modelId="{2538CD9B-7EA3-476B-8802-EB100973AE4A}" type="pres">
      <dgm:prSet presAssocID="{E0E941F5-3AD5-44BD-8579-CC2211C40E4F}" presName="composite" presStyleCnt="0"/>
      <dgm:spPr/>
    </dgm:pt>
    <dgm:pt modelId="{89D4BB50-DC44-41F5-A291-553CFB256135}" type="pres">
      <dgm:prSet presAssocID="{E0E941F5-3AD5-44BD-8579-CC2211C40E4F}" presName="rect1" presStyleLbl="trAlignAcc1" presStyleIdx="5" presStyleCnt="8" custLinFactNeighborX="-425">
        <dgm:presLayoutVars>
          <dgm:bulletEnabled val="1"/>
        </dgm:presLayoutVars>
      </dgm:prSet>
      <dgm:spPr/>
    </dgm:pt>
    <dgm:pt modelId="{943AEDD7-CD33-447F-ACAF-E6FAF3CDEFC2}" type="pres">
      <dgm:prSet presAssocID="{E0E941F5-3AD5-44BD-8579-CC2211C40E4F}" presName="rect2" presStyleLbl="fgImgPlace1" presStyleIdx="5" presStyleCnt="8"/>
      <dgm:spPr/>
    </dgm:pt>
    <dgm:pt modelId="{F32713F7-BB13-416E-87C0-CE6DC3CD589A}" type="pres">
      <dgm:prSet presAssocID="{2D094815-B93C-4B61-9764-A7EE21028E26}" presName="sibTrans" presStyleCnt="0"/>
      <dgm:spPr/>
    </dgm:pt>
    <dgm:pt modelId="{6246565E-16BC-44AC-B7C2-74E84A0D9BCA}" type="pres">
      <dgm:prSet presAssocID="{4134A0E8-6FB8-41C8-AC45-73E145A6688F}" presName="composite" presStyleCnt="0"/>
      <dgm:spPr/>
    </dgm:pt>
    <dgm:pt modelId="{493D5214-758A-401E-B470-EDE23D918302}" type="pres">
      <dgm:prSet presAssocID="{4134A0E8-6FB8-41C8-AC45-73E145A6688F}" presName="rect1" presStyleLbl="trAlignAcc1" presStyleIdx="6" presStyleCnt="8">
        <dgm:presLayoutVars>
          <dgm:bulletEnabled val="1"/>
        </dgm:presLayoutVars>
      </dgm:prSet>
      <dgm:spPr/>
    </dgm:pt>
    <dgm:pt modelId="{D07A359C-2D04-4EB3-AC7C-24768F3B0EC5}" type="pres">
      <dgm:prSet presAssocID="{4134A0E8-6FB8-41C8-AC45-73E145A6688F}" presName="rect2" presStyleLbl="fgImgPlace1" presStyleIdx="6" presStyleCnt="8"/>
      <dgm:spPr/>
    </dgm:pt>
    <dgm:pt modelId="{C987F571-94A3-42B7-A819-8784B0E0759F}" type="pres">
      <dgm:prSet presAssocID="{DA50B6D1-7931-403F-A891-C55DBA20D973}" presName="sibTrans" presStyleCnt="0"/>
      <dgm:spPr/>
    </dgm:pt>
    <dgm:pt modelId="{0233C8BA-A147-4C1F-BBBC-FCF2D0A359D0}" type="pres">
      <dgm:prSet presAssocID="{BE9653A5-815D-4AC1-94AC-ECFE383F87E3}" presName="composite" presStyleCnt="0"/>
      <dgm:spPr/>
    </dgm:pt>
    <dgm:pt modelId="{B1D205B3-37A9-466A-BD1F-5550E981499B}" type="pres">
      <dgm:prSet presAssocID="{BE9653A5-815D-4AC1-94AC-ECFE383F87E3}" presName="rect1" presStyleLbl="trAlignAcc1" presStyleIdx="7" presStyleCnt="8">
        <dgm:presLayoutVars>
          <dgm:bulletEnabled val="1"/>
        </dgm:presLayoutVars>
      </dgm:prSet>
      <dgm:spPr/>
    </dgm:pt>
    <dgm:pt modelId="{C72A377F-75AE-498A-9CDF-8AE18AE9B00B}" type="pres">
      <dgm:prSet presAssocID="{BE9653A5-815D-4AC1-94AC-ECFE383F87E3}" presName="rect2" presStyleLbl="fgImgPlace1" presStyleIdx="7" presStyleCnt="8"/>
      <dgm:spPr/>
    </dgm:pt>
  </dgm:ptLst>
  <dgm:cxnLst>
    <dgm:cxn modelId="{10B36534-856A-4B5A-9EB9-0F84E2B96A55}" srcId="{006BCE5D-4B81-4B77-B8AC-6734A3FD3481}" destId="{EB094067-3BF5-43A3-B7AF-6F7F6105E177}" srcOrd="0" destOrd="0" parTransId="{8B84E577-9133-46CA-AF33-EF9F349A1B18}" sibTransId="{E5BA766E-7C17-4DE7-BE0A-682ABE599B7D}"/>
    <dgm:cxn modelId="{71E5E541-3D66-45C5-9F8B-F9F33D3FFB2E}" type="presOf" srcId="{EB094067-3BF5-43A3-B7AF-6F7F6105E177}" destId="{5AFCABED-E433-4A72-B885-6D878FF07E4A}" srcOrd="0" destOrd="0" presId="urn:microsoft.com/office/officeart/2008/layout/PictureStrips"/>
    <dgm:cxn modelId="{C1FC2B67-DD61-46FB-AE9C-3483B443ADB4}" type="presOf" srcId="{BE9653A5-815D-4AC1-94AC-ECFE383F87E3}" destId="{B1D205B3-37A9-466A-BD1F-5550E981499B}" srcOrd="0" destOrd="0" presId="urn:microsoft.com/office/officeart/2008/layout/PictureStrips"/>
    <dgm:cxn modelId="{72B83C6B-F6ED-4CFD-B51C-536D9B98F920}" type="presOf" srcId="{DD5916E1-923A-451D-8846-00A910D10202}" destId="{556AD8AC-E10C-4C42-8833-7838DC7DBF20}" srcOrd="0" destOrd="0" presId="urn:microsoft.com/office/officeart/2008/layout/PictureStrips"/>
    <dgm:cxn modelId="{101DC04C-DB35-4FBA-B3D8-C3AB3EDBDF49}" type="presOf" srcId="{306BD204-CF42-4425-8F39-356E38EFC6A1}" destId="{2CAA8286-9157-4FF6-97FB-9B47868BE717}" srcOrd="0" destOrd="0" presId="urn:microsoft.com/office/officeart/2008/layout/PictureStrips"/>
    <dgm:cxn modelId="{BFBED37E-253D-44F8-9155-FA038F11A1D2}" srcId="{006BCE5D-4B81-4B77-B8AC-6734A3FD3481}" destId="{E0E941F5-3AD5-44BD-8579-CC2211C40E4F}" srcOrd="5" destOrd="0" parTransId="{795A85E1-A1F2-43E5-821A-5A6D4CAD561F}" sibTransId="{2D094815-B93C-4B61-9764-A7EE21028E26}"/>
    <dgm:cxn modelId="{272FD688-36FB-4820-A026-C4A7EAD12783}" srcId="{006BCE5D-4B81-4B77-B8AC-6734A3FD3481}" destId="{46B610E9-0F05-4D18-BE39-13594118647D}" srcOrd="2" destOrd="0" parTransId="{5BFE6F0D-73A8-498D-B829-588E30F1F2D6}" sibTransId="{70B050A6-DEAA-4381-ABA2-16808014F780}"/>
    <dgm:cxn modelId="{F715BB95-4ED8-4DBD-AF0F-FC71A37CEB0A}" srcId="{006BCE5D-4B81-4B77-B8AC-6734A3FD3481}" destId="{306BD204-CF42-4425-8F39-356E38EFC6A1}" srcOrd="1" destOrd="0" parTransId="{1013F872-1486-499F-8710-1C6D9654A76F}" sibTransId="{76E25F63-961A-4B7B-9E0D-2C1F96A8871D}"/>
    <dgm:cxn modelId="{DC23C2AA-2E75-435B-B553-0D718EA8FB91}" type="presOf" srcId="{E0E941F5-3AD5-44BD-8579-CC2211C40E4F}" destId="{89D4BB50-DC44-41F5-A291-553CFB256135}" srcOrd="0" destOrd="0" presId="urn:microsoft.com/office/officeart/2008/layout/PictureStrips"/>
    <dgm:cxn modelId="{1B180CAB-2395-4D89-A2C0-A0FC2DF1D33F}" type="presOf" srcId="{0ED5E8C6-7D7E-4460-B1FB-F4036D6E81A8}" destId="{7FD90607-9204-4E00-8155-B0F12B9B927A}" srcOrd="0" destOrd="0" presId="urn:microsoft.com/office/officeart/2008/layout/PictureStrips"/>
    <dgm:cxn modelId="{9BCCF9AB-125D-4A89-88E4-90B8A34A1463}" type="presOf" srcId="{4134A0E8-6FB8-41C8-AC45-73E145A6688F}" destId="{493D5214-758A-401E-B470-EDE23D918302}" srcOrd="0" destOrd="0" presId="urn:microsoft.com/office/officeart/2008/layout/PictureStrips"/>
    <dgm:cxn modelId="{9E42ABB5-FEF7-4A3F-B5F5-7A73712ED089}" srcId="{006BCE5D-4B81-4B77-B8AC-6734A3FD3481}" destId="{DD5916E1-923A-451D-8846-00A910D10202}" srcOrd="4" destOrd="0" parTransId="{24AADEAA-D45E-423C-93CE-CCC1C170FAD2}" sibTransId="{EB148CDF-CADB-4AE6-AA9E-E1D28D6518EC}"/>
    <dgm:cxn modelId="{1D1E9DD9-D333-48DD-87D7-83197333915B}" srcId="{006BCE5D-4B81-4B77-B8AC-6734A3FD3481}" destId="{4134A0E8-6FB8-41C8-AC45-73E145A6688F}" srcOrd="6" destOrd="0" parTransId="{890F5F49-D1F1-45BA-AC8E-FA4A911BD064}" sibTransId="{DA50B6D1-7931-403F-A891-C55DBA20D973}"/>
    <dgm:cxn modelId="{7B6765DA-C98A-4170-A157-84EDEB536A1B}" srcId="{006BCE5D-4B81-4B77-B8AC-6734A3FD3481}" destId="{BE9653A5-815D-4AC1-94AC-ECFE383F87E3}" srcOrd="7" destOrd="0" parTransId="{F6B7C188-5232-440F-9FA1-C972F38E620C}" sibTransId="{AC0F85AA-BBCD-4537-AC20-4FB63CD75CC6}"/>
    <dgm:cxn modelId="{C90A77DF-00DE-4B30-8A41-3D5DDDFA08DA}" type="presOf" srcId="{46B610E9-0F05-4D18-BE39-13594118647D}" destId="{F8739176-5D56-4406-ACE0-BFB31C7D78B0}" srcOrd="0" destOrd="0" presId="urn:microsoft.com/office/officeart/2008/layout/PictureStrips"/>
    <dgm:cxn modelId="{1CC306E7-AAE0-4DFA-AABC-DC9782BF81D1}" srcId="{006BCE5D-4B81-4B77-B8AC-6734A3FD3481}" destId="{0ED5E8C6-7D7E-4460-B1FB-F4036D6E81A8}" srcOrd="3" destOrd="0" parTransId="{CF3BE4A6-12F3-4E2B-AC71-E53361D535B0}" sibTransId="{54EA69A3-9BA0-4674-9783-1205F4B372C5}"/>
    <dgm:cxn modelId="{312784F9-F8C0-4A4D-BB0D-A7670CCA0C90}" type="presOf" srcId="{006BCE5D-4B81-4B77-B8AC-6734A3FD3481}" destId="{6A7EAC4D-0E84-401D-8463-12E11F10D3BC}" srcOrd="0" destOrd="0" presId="urn:microsoft.com/office/officeart/2008/layout/PictureStrips"/>
    <dgm:cxn modelId="{360A53C2-C7C3-4F00-9C49-F0A89879332A}" type="presParOf" srcId="{6A7EAC4D-0E84-401D-8463-12E11F10D3BC}" destId="{EBA831CD-C5FC-476D-8516-E727F13B058E}" srcOrd="0" destOrd="0" presId="urn:microsoft.com/office/officeart/2008/layout/PictureStrips"/>
    <dgm:cxn modelId="{61340ABD-F822-48B7-B5E7-28C2F80F003A}" type="presParOf" srcId="{EBA831CD-C5FC-476D-8516-E727F13B058E}" destId="{5AFCABED-E433-4A72-B885-6D878FF07E4A}" srcOrd="0" destOrd="0" presId="urn:microsoft.com/office/officeart/2008/layout/PictureStrips"/>
    <dgm:cxn modelId="{98EFAEC7-56DA-4112-91FE-AE4AD430BB7E}" type="presParOf" srcId="{EBA831CD-C5FC-476D-8516-E727F13B058E}" destId="{65487281-1AA1-4DA7-834E-5C1E040F8E65}" srcOrd="1" destOrd="0" presId="urn:microsoft.com/office/officeart/2008/layout/PictureStrips"/>
    <dgm:cxn modelId="{0ED661A8-A4B9-44CD-829F-23D8C0D2ACE8}" type="presParOf" srcId="{6A7EAC4D-0E84-401D-8463-12E11F10D3BC}" destId="{EC3614CC-99A4-4C5B-8F10-ADEF17EC28E9}" srcOrd="1" destOrd="0" presId="urn:microsoft.com/office/officeart/2008/layout/PictureStrips"/>
    <dgm:cxn modelId="{98233AF9-B6A3-42E1-9823-4BB4191227FB}" type="presParOf" srcId="{6A7EAC4D-0E84-401D-8463-12E11F10D3BC}" destId="{B337D9B5-09E1-4777-8986-C735CECE224C}" srcOrd="2" destOrd="0" presId="urn:microsoft.com/office/officeart/2008/layout/PictureStrips"/>
    <dgm:cxn modelId="{7964172B-372D-4905-A1AC-2F392D7EA4E0}" type="presParOf" srcId="{B337D9B5-09E1-4777-8986-C735CECE224C}" destId="{2CAA8286-9157-4FF6-97FB-9B47868BE717}" srcOrd="0" destOrd="0" presId="urn:microsoft.com/office/officeart/2008/layout/PictureStrips"/>
    <dgm:cxn modelId="{E1DB987F-AB4D-4F81-9429-A5EF9F43364A}" type="presParOf" srcId="{B337D9B5-09E1-4777-8986-C735CECE224C}" destId="{475622F9-ADB2-47A1-94B0-48F3DA043745}" srcOrd="1" destOrd="0" presId="urn:microsoft.com/office/officeart/2008/layout/PictureStrips"/>
    <dgm:cxn modelId="{35BAF107-7331-4EA7-8BDC-DB44E144A31B}" type="presParOf" srcId="{6A7EAC4D-0E84-401D-8463-12E11F10D3BC}" destId="{011D9D30-CFD5-451B-8C72-65F0F1407DBB}" srcOrd="3" destOrd="0" presId="urn:microsoft.com/office/officeart/2008/layout/PictureStrips"/>
    <dgm:cxn modelId="{9A972904-57F2-428B-952D-3E44A0AAE425}" type="presParOf" srcId="{6A7EAC4D-0E84-401D-8463-12E11F10D3BC}" destId="{2039405F-DADE-4751-A25C-F7D1BE4BFEAA}" srcOrd="4" destOrd="0" presId="urn:microsoft.com/office/officeart/2008/layout/PictureStrips"/>
    <dgm:cxn modelId="{A37AEF94-2B7F-40FB-8AF8-B51CFAAF67CA}" type="presParOf" srcId="{2039405F-DADE-4751-A25C-F7D1BE4BFEAA}" destId="{F8739176-5D56-4406-ACE0-BFB31C7D78B0}" srcOrd="0" destOrd="0" presId="urn:microsoft.com/office/officeart/2008/layout/PictureStrips"/>
    <dgm:cxn modelId="{AC3A5F22-A055-4F9D-9831-544470011EDE}" type="presParOf" srcId="{2039405F-DADE-4751-A25C-F7D1BE4BFEAA}" destId="{739692D5-C8FC-410C-9174-E0817BF941A3}" srcOrd="1" destOrd="0" presId="urn:microsoft.com/office/officeart/2008/layout/PictureStrips"/>
    <dgm:cxn modelId="{7811E820-AF90-406E-A287-B60D612F5A99}" type="presParOf" srcId="{6A7EAC4D-0E84-401D-8463-12E11F10D3BC}" destId="{C9A06C9B-D164-45EC-936B-4BD14AC23E43}" srcOrd="5" destOrd="0" presId="urn:microsoft.com/office/officeart/2008/layout/PictureStrips"/>
    <dgm:cxn modelId="{BA5B2090-584D-4772-A5DD-CE90F897D5B5}" type="presParOf" srcId="{6A7EAC4D-0E84-401D-8463-12E11F10D3BC}" destId="{9ABE8D9D-FBFA-47FA-9A9B-532A2657D4D7}" srcOrd="6" destOrd="0" presId="urn:microsoft.com/office/officeart/2008/layout/PictureStrips"/>
    <dgm:cxn modelId="{F21DFCE7-92DE-4ECA-9F8D-7C44C3DD1996}" type="presParOf" srcId="{9ABE8D9D-FBFA-47FA-9A9B-532A2657D4D7}" destId="{7FD90607-9204-4E00-8155-B0F12B9B927A}" srcOrd="0" destOrd="0" presId="urn:microsoft.com/office/officeart/2008/layout/PictureStrips"/>
    <dgm:cxn modelId="{69EDA553-EF41-4252-A13E-15CD1B6F2000}" type="presParOf" srcId="{9ABE8D9D-FBFA-47FA-9A9B-532A2657D4D7}" destId="{BCA771A4-2589-4BEE-98F0-E2D48FDF7512}" srcOrd="1" destOrd="0" presId="urn:microsoft.com/office/officeart/2008/layout/PictureStrips"/>
    <dgm:cxn modelId="{B01625F0-3684-46FC-8599-1A35103B6638}" type="presParOf" srcId="{6A7EAC4D-0E84-401D-8463-12E11F10D3BC}" destId="{487FA9E5-C280-415B-B0FE-8506950EC62F}" srcOrd="7" destOrd="0" presId="urn:microsoft.com/office/officeart/2008/layout/PictureStrips"/>
    <dgm:cxn modelId="{81C96B1B-609D-4A83-BC15-BC35662EEC50}" type="presParOf" srcId="{6A7EAC4D-0E84-401D-8463-12E11F10D3BC}" destId="{84095F10-5F86-4B8B-B460-AADDB5C5F583}" srcOrd="8" destOrd="0" presId="urn:microsoft.com/office/officeart/2008/layout/PictureStrips"/>
    <dgm:cxn modelId="{A7D1220B-EDB2-46DD-8FC6-EA8AACA0203C}" type="presParOf" srcId="{84095F10-5F86-4B8B-B460-AADDB5C5F583}" destId="{556AD8AC-E10C-4C42-8833-7838DC7DBF20}" srcOrd="0" destOrd="0" presId="urn:microsoft.com/office/officeart/2008/layout/PictureStrips"/>
    <dgm:cxn modelId="{CE082375-4309-4102-ADE5-3AE003E2B121}" type="presParOf" srcId="{84095F10-5F86-4B8B-B460-AADDB5C5F583}" destId="{DB5AA94B-61AE-4809-98F6-3506D04E1B83}" srcOrd="1" destOrd="0" presId="urn:microsoft.com/office/officeart/2008/layout/PictureStrips"/>
    <dgm:cxn modelId="{139BC2D7-FAE9-4050-94F0-B40DA77A48A5}" type="presParOf" srcId="{6A7EAC4D-0E84-401D-8463-12E11F10D3BC}" destId="{856229F1-59EB-4DE7-A05F-0C1A0381EFF9}" srcOrd="9" destOrd="0" presId="urn:microsoft.com/office/officeart/2008/layout/PictureStrips"/>
    <dgm:cxn modelId="{227738C6-34FD-42D1-8570-20456F1CF1CE}" type="presParOf" srcId="{6A7EAC4D-0E84-401D-8463-12E11F10D3BC}" destId="{2538CD9B-7EA3-476B-8802-EB100973AE4A}" srcOrd="10" destOrd="0" presId="urn:microsoft.com/office/officeart/2008/layout/PictureStrips"/>
    <dgm:cxn modelId="{04629E64-3601-437C-B8F3-F206A9AAF383}" type="presParOf" srcId="{2538CD9B-7EA3-476B-8802-EB100973AE4A}" destId="{89D4BB50-DC44-41F5-A291-553CFB256135}" srcOrd="0" destOrd="0" presId="urn:microsoft.com/office/officeart/2008/layout/PictureStrips"/>
    <dgm:cxn modelId="{476AAE79-B4AD-4A3E-952C-B0974168392C}" type="presParOf" srcId="{2538CD9B-7EA3-476B-8802-EB100973AE4A}" destId="{943AEDD7-CD33-447F-ACAF-E6FAF3CDEFC2}" srcOrd="1" destOrd="0" presId="urn:microsoft.com/office/officeart/2008/layout/PictureStrips"/>
    <dgm:cxn modelId="{941289B6-15CC-47B4-8907-09980BFC8E0A}" type="presParOf" srcId="{6A7EAC4D-0E84-401D-8463-12E11F10D3BC}" destId="{F32713F7-BB13-416E-87C0-CE6DC3CD589A}" srcOrd="11" destOrd="0" presId="urn:microsoft.com/office/officeart/2008/layout/PictureStrips"/>
    <dgm:cxn modelId="{31D26BDA-AEEF-4A36-8997-1DBA62DDAFE1}" type="presParOf" srcId="{6A7EAC4D-0E84-401D-8463-12E11F10D3BC}" destId="{6246565E-16BC-44AC-B7C2-74E84A0D9BCA}" srcOrd="12" destOrd="0" presId="urn:microsoft.com/office/officeart/2008/layout/PictureStrips"/>
    <dgm:cxn modelId="{5E39A68D-52C5-4F39-8675-20779F441D17}" type="presParOf" srcId="{6246565E-16BC-44AC-B7C2-74E84A0D9BCA}" destId="{493D5214-758A-401E-B470-EDE23D918302}" srcOrd="0" destOrd="0" presId="urn:microsoft.com/office/officeart/2008/layout/PictureStrips"/>
    <dgm:cxn modelId="{F4188D8D-31CD-486C-AE43-B5BCE8B9EBC9}" type="presParOf" srcId="{6246565E-16BC-44AC-B7C2-74E84A0D9BCA}" destId="{D07A359C-2D04-4EB3-AC7C-24768F3B0EC5}" srcOrd="1" destOrd="0" presId="urn:microsoft.com/office/officeart/2008/layout/PictureStrips"/>
    <dgm:cxn modelId="{786D507C-9972-409E-8CD6-B7EFCFC3E93F}" type="presParOf" srcId="{6A7EAC4D-0E84-401D-8463-12E11F10D3BC}" destId="{C987F571-94A3-42B7-A819-8784B0E0759F}" srcOrd="13" destOrd="0" presId="urn:microsoft.com/office/officeart/2008/layout/PictureStrips"/>
    <dgm:cxn modelId="{A60308E1-A494-458E-85FF-B6AD0F1791B6}" type="presParOf" srcId="{6A7EAC4D-0E84-401D-8463-12E11F10D3BC}" destId="{0233C8BA-A147-4C1F-BBBC-FCF2D0A359D0}" srcOrd="14" destOrd="0" presId="urn:microsoft.com/office/officeart/2008/layout/PictureStrips"/>
    <dgm:cxn modelId="{6CB3DE41-CED7-4DFC-AFBC-090E5287523D}" type="presParOf" srcId="{0233C8BA-A147-4C1F-BBBC-FCF2D0A359D0}" destId="{B1D205B3-37A9-466A-BD1F-5550E981499B}" srcOrd="0" destOrd="0" presId="urn:microsoft.com/office/officeart/2008/layout/PictureStrips"/>
    <dgm:cxn modelId="{65795598-0972-4A77-8A3A-1249E11BB07E}" type="presParOf" srcId="{0233C8BA-A147-4C1F-BBBC-FCF2D0A359D0}" destId="{C72A377F-75AE-498A-9CDF-8AE18AE9B00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9C17A0-68C5-444A-B774-FBC1FB74D5FB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65C7B7FD-DF5F-49D0-B242-7799189B69E6}">
      <dgm:prSet phldrT="[Texto]" custT="1"/>
      <dgm:spPr/>
      <dgm:t>
        <a:bodyPr/>
        <a:lstStyle/>
        <a:p>
          <a:pPr algn="ctr"/>
          <a:r>
            <a:rPr lang="es-PE" sz="1200" b="1" u="sng"/>
            <a:t>Uso de Canales Oficiales</a:t>
          </a:r>
        </a:p>
        <a:p>
          <a:pPr algn="l"/>
          <a:r>
            <a:rPr lang="es-PE" sz="1200"/>
            <a:t>- Correo institucional</a:t>
          </a:r>
          <a:br>
            <a:rPr lang="es-PE" sz="1200"/>
          </a:br>
          <a:r>
            <a:rPr lang="es-PE" sz="1200"/>
            <a:t>- Plataforma académica</a:t>
          </a:r>
          <a:br>
            <a:rPr lang="es-PE" sz="1200"/>
          </a:br>
          <a:r>
            <a:rPr lang="es-PE" sz="1200"/>
            <a:t>- WhatsApp  solo si es autorizado</a:t>
          </a:r>
          <a:br>
            <a:rPr lang="es-PE" sz="1200"/>
          </a:br>
          <a:r>
            <a:rPr lang="es-PE" sz="1200"/>
            <a:t>- Evitar redes sociales personales</a:t>
          </a:r>
        </a:p>
        <a:p>
          <a:pPr algn="l"/>
          <a:r>
            <a:rPr lang="es-PE" sz="1200"/>
            <a:t>(Esto Garantiza trazabilidad  y respaldo institucional)</a:t>
          </a:r>
        </a:p>
      </dgm:t>
    </dgm:pt>
    <dgm:pt modelId="{9FBA07D3-73FE-451F-B1DC-062D2F17BCA6}" type="parTrans" cxnId="{4587E470-1073-44FF-97A2-55E12F69325C}">
      <dgm:prSet/>
      <dgm:spPr/>
      <dgm:t>
        <a:bodyPr/>
        <a:lstStyle/>
        <a:p>
          <a:endParaRPr lang="es-PE" sz="1200"/>
        </a:p>
      </dgm:t>
    </dgm:pt>
    <dgm:pt modelId="{E0A16685-F93C-4138-92C5-420B971F1B62}" type="sibTrans" cxnId="{4587E470-1073-44FF-97A2-55E12F69325C}">
      <dgm:prSet custT="1"/>
      <dgm:spPr/>
      <dgm:t>
        <a:bodyPr/>
        <a:lstStyle/>
        <a:p>
          <a:endParaRPr lang="es-PE" sz="1200"/>
        </a:p>
      </dgm:t>
    </dgm:pt>
    <dgm:pt modelId="{7A93BE2E-BB21-4EEA-9B22-72117A8113FD}">
      <dgm:prSet phldrT="[Texto]" custT="1"/>
      <dgm:spPr/>
      <dgm:t>
        <a:bodyPr/>
        <a:lstStyle/>
        <a:p>
          <a:pPr algn="ctr"/>
          <a:r>
            <a:rPr lang="es-PE" sz="1200" b="1" u="sng"/>
            <a:t>Límites y Horarios claros</a:t>
          </a:r>
        </a:p>
        <a:p>
          <a:pPr algn="l"/>
          <a:r>
            <a:rPr lang="es-MX" sz="1200"/>
            <a:t>- Definir horarios de atención</a:t>
          </a:r>
          <a:br>
            <a:rPr lang="es-MX" sz="1200"/>
          </a:br>
          <a:r>
            <a:rPr lang="es-MX" sz="1200"/>
            <a:t>- Evitar mensajes fuera de horario</a:t>
          </a:r>
          <a:br>
            <a:rPr lang="es-MX" sz="1200"/>
          </a:br>
          <a:r>
            <a:rPr lang="es-MX" sz="1200"/>
            <a:t>- No mantener conversaciones privadas innecesarias</a:t>
          </a:r>
        </a:p>
        <a:p>
          <a:pPr algn="ctr"/>
          <a:r>
            <a:rPr lang="es-PE" sz="1200"/>
            <a:t>(Esto protege tanto  al docente como al estudiante)</a:t>
          </a:r>
        </a:p>
      </dgm:t>
    </dgm:pt>
    <dgm:pt modelId="{731C92E9-9792-479B-879B-02EE5558D6E2}" type="parTrans" cxnId="{20AC05AE-4DEE-41DA-8DE4-9EF0ABC41240}">
      <dgm:prSet/>
      <dgm:spPr/>
      <dgm:t>
        <a:bodyPr/>
        <a:lstStyle/>
        <a:p>
          <a:endParaRPr lang="es-PE" sz="1200"/>
        </a:p>
      </dgm:t>
    </dgm:pt>
    <dgm:pt modelId="{EB03B0F8-2B85-4DAB-8009-F9C81259C036}" type="sibTrans" cxnId="{20AC05AE-4DEE-41DA-8DE4-9EF0ABC41240}">
      <dgm:prSet custT="1"/>
      <dgm:spPr/>
      <dgm:t>
        <a:bodyPr/>
        <a:lstStyle/>
        <a:p>
          <a:endParaRPr lang="es-PE" sz="1200"/>
        </a:p>
      </dgm:t>
    </dgm:pt>
    <dgm:pt modelId="{B28BB0CF-1275-4304-98B4-B11DE1BB4112}">
      <dgm:prSet phldrT="[Texto]" custT="1"/>
      <dgm:spPr/>
      <dgm:t>
        <a:bodyPr/>
        <a:lstStyle/>
        <a:p>
          <a:pPr algn="ctr"/>
          <a:r>
            <a:rPr lang="es-PE" sz="1200" b="1" u="sng"/>
            <a:t>Comunicación respetuosa y  Profesional</a:t>
          </a:r>
        </a:p>
        <a:p>
          <a:pPr algn="l"/>
          <a:r>
            <a:rPr lang="es-MX" sz="1200"/>
            <a:t>- Debe ser clara y formal.</a:t>
          </a:r>
          <a:br>
            <a:rPr lang="es-MX" sz="1200"/>
          </a:br>
          <a:r>
            <a:rPr lang="es-MX" sz="1200"/>
            <a:t>- Sin lenguaje ambiguo ni emotividad inapropiada</a:t>
          </a:r>
        </a:p>
        <a:p>
          <a:pPr algn="ctr"/>
          <a:r>
            <a:rPr lang="es-MX" sz="1200"/>
            <a:t>Ejemplo: </a:t>
          </a:r>
          <a:r>
            <a:rPr lang="es-ES" sz="1200" i="1"/>
            <a:t>:“Estimado/a estudiante, en relación a la consulta sobre….”</a:t>
          </a:r>
          <a:endParaRPr lang="es-PE" sz="1200"/>
        </a:p>
      </dgm:t>
    </dgm:pt>
    <dgm:pt modelId="{2856090E-4CEB-4B8A-9182-CE3737D8A4C6}" type="parTrans" cxnId="{B866FEE2-DF0C-4F32-8520-5C44421228EB}">
      <dgm:prSet/>
      <dgm:spPr/>
      <dgm:t>
        <a:bodyPr/>
        <a:lstStyle/>
        <a:p>
          <a:endParaRPr lang="es-PE" sz="1200"/>
        </a:p>
      </dgm:t>
    </dgm:pt>
    <dgm:pt modelId="{F6EEBD04-AFA7-459C-9AD9-6C8CCE348CEB}" type="sibTrans" cxnId="{B866FEE2-DF0C-4F32-8520-5C44421228EB}">
      <dgm:prSet custT="1"/>
      <dgm:spPr/>
      <dgm:t>
        <a:bodyPr/>
        <a:lstStyle/>
        <a:p>
          <a:endParaRPr lang="es-PE" sz="1200"/>
        </a:p>
      </dgm:t>
    </dgm:pt>
    <dgm:pt modelId="{F8EA0D2E-375B-4459-B6F9-40F967AD5A31}">
      <dgm:prSet phldrT="[Texto]" custT="1"/>
      <dgm:spPr/>
      <dgm:t>
        <a:bodyPr/>
        <a:lstStyle/>
        <a:p>
          <a:pPr algn="ctr"/>
          <a:r>
            <a:rPr lang="es-PE" sz="1200" b="1" u="sng"/>
            <a:t>Protección de Datos</a:t>
          </a:r>
        </a:p>
        <a:p>
          <a:pPr algn="l"/>
          <a:r>
            <a:rPr lang="es-PE" sz="1200"/>
            <a:t>- No compartir notas en grupos abiertos</a:t>
          </a:r>
          <a:br>
            <a:rPr lang="es-PE" sz="1200"/>
          </a:br>
          <a:r>
            <a:rPr lang="es-PE" sz="1200"/>
            <a:t>- No difundir teléfonos personales sin autorización</a:t>
          </a:r>
          <a:br>
            <a:rPr lang="es-PE" sz="1200"/>
          </a:br>
          <a:r>
            <a:rPr lang="es-PE" sz="1200"/>
            <a:t>- No enviar información académica a números o correos no verificados</a:t>
          </a:r>
        </a:p>
      </dgm:t>
    </dgm:pt>
    <dgm:pt modelId="{E1B990EB-6FEF-45FE-9A8E-6CA9D96DF554}" type="parTrans" cxnId="{852EF150-E4F2-4520-8202-1E771FBDBF83}">
      <dgm:prSet/>
      <dgm:spPr/>
      <dgm:t>
        <a:bodyPr/>
        <a:lstStyle/>
        <a:p>
          <a:endParaRPr lang="es-PE" sz="1200"/>
        </a:p>
      </dgm:t>
    </dgm:pt>
    <dgm:pt modelId="{5885FA10-6089-49D8-BF08-04A1A53CECBC}" type="sibTrans" cxnId="{852EF150-E4F2-4520-8202-1E771FBDBF83}">
      <dgm:prSet custT="1"/>
      <dgm:spPr/>
      <dgm:t>
        <a:bodyPr/>
        <a:lstStyle/>
        <a:p>
          <a:endParaRPr lang="es-PE" sz="1200"/>
        </a:p>
      </dgm:t>
    </dgm:pt>
    <dgm:pt modelId="{F2CB17D7-C10D-4436-BE58-FF1CF45960CD}">
      <dgm:prSet phldrT="[Texto]" custT="1"/>
      <dgm:spPr/>
      <dgm:t>
        <a:bodyPr/>
        <a:lstStyle/>
        <a:p>
          <a:r>
            <a:rPr lang="es-PE" sz="1200" b="1" i="0" u="sng"/>
            <a:t>Transparencia y Registro</a:t>
          </a:r>
        </a:p>
        <a:p>
          <a:r>
            <a:rPr lang="es-MX" sz="1200"/>
            <a:t>- Mantener  evidencia escrita de acuerdos académicos</a:t>
          </a:r>
          <a:br>
            <a:rPr lang="es-MX" sz="1200"/>
          </a:br>
          <a:r>
            <a:rPr lang="es-MX" sz="1200"/>
            <a:t>- </a:t>
          </a:r>
          <a:r>
            <a:rPr lang="es-ES" sz="1200"/>
            <a:t>Si la reunión es virtual, usar plataformas institucionales.</a:t>
          </a:r>
          <a:br>
            <a:rPr lang="es-MX" sz="1200"/>
          </a:br>
          <a:r>
            <a:rPr lang="es-MX" sz="1200"/>
            <a:t>- </a:t>
          </a:r>
          <a:r>
            <a:rPr lang="es-ES" sz="1200"/>
            <a:t>Si ocurre una situación delicada, informar  al jefe inmediato  .</a:t>
          </a:r>
          <a:endParaRPr lang="es-PE" sz="1200"/>
        </a:p>
        <a:p>
          <a:endParaRPr lang="es-PE" sz="1200"/>
        </a:p>
      </dgm:t>
    </dgm:pt>
    <dgm:pt modelId="{F9245BA1-E542-4CBE-B91A-4F2C56FD08C7}" type="parTrans" cxnId="{41504D80-535A-4AD8-A4D2-40744FCB7B2B}">
      <dgm:prSet/>
      <dgm:spPr/>
      <dgm:t>
        <a:bodyPr/>
        <a:lstStyle/>
        <a:p>
          <a:endParaRPr lang="es-PE" sz="1200"/>
        </a:p>
      </dgm:t>
    </dgm:pt>
    <dgm:pt modelId="{5FE268C1-7706-4A64-83F6-1BD144EB895E}" type="sibTrans" cxnId="{41504D80-535A-4AD8-A4D2-40744FCB7B2B}">
      <dgm:prSet custT="1"/>
      <dgm:spPr/>
      <dgm:t>
        <a:bodyPr/>
        <a:lstStyle/>
        <a:p>
          <a:endParaRPr lang="es-PE" sz="1200"/>
        </a:p>
      </dgm:t>
    </dgm:pt>
    <dgm:pt modelId="{E4D9CCB1-4EE9-48A7-AE2F-4DD213AEA88E}">
      <dgm:prSet custT="1"/>
      <dgm:spPr/>
      <dgm:t>
        <a:bodyPr/>
        <a:lstStyle/>
        <a:p>
          <a:pPr algn="ctr"/>
          <a:r>
            <a:rPr lang="es-PE" sz="1200" b="1" u="sng"/>
            <a:t>Menores de Edad</a:t>
          </a:r>
        </a:p>
        <a:p>
          <a:pPr algn="l"/>
          <a:r>
            <a:rPr lang="es-PE" sz="1200"/>
            <a:t>- Incluir a padres o apoderados en comunicaciones importantes</a:t>
          </a:r>
          <a:br>
            <a:rPr lang="es-PE" sz="1200"/>
          </a:br>
          <a:r>
            <a:rPr lang="es-PE" sz="1200"/>
            <a:t>- </a:t>
          </a:r>
          <a:r>
            <a:rPr lang="es-ES" sz="1200"/>
            <a:t>Nunca mantener conversaciones privadas sin conocimiento institucional.</a:t>
          </a:r>
          <a:endParaRPr lang="es-PE" sz="1200"/>
        </a:p>
      </dgm:t>
    </dgm:pt>
    <dgm:pt modelId="{0D17FDF1-F55D-442A-925D-3743A98DA48A}" type="parTrans" cxnId="{D5D41844-1653-4246-AD08-C9B0BEE5AECD}">
      <dgm:prSet/>
      <dgm:spPr/>
      <dgm:t>
        <a:bodyPr/>
        <a:lstStyle/>
        <a:p>
          <a:endParaRPr lang="es-PE" sz="1200"/>
        </a:p>
      </dgm:t>
    </dgm:pt>
    <dgm:pt modelId="{AD5EBB77-AD16-4EE0-A151-3552CF94E026}" type="sibTrans" cxnId="{D5D41844-1653-4246-AD08-C9B0BEE5AECD}">
      <dgm:prSet/>
      <dgm:spPr/>
      <dgm:t>
        <a:bodyPr/>
        <a:lstStyle/>
        <a:p>
          <a:endParaRPr lang="es-PE" sz="1200"/>
        </a:p>
      </dgm:t>
    </dgm:pt>
    <dgm:pt modelId="{ED721962-6E81-449B-8935-657D894BF304}" type="pres">
      <dgm:prSet presAssocID="{B29C17A0-68C5-444A-B774-FBC1FB74D5FB}" presName="Name0" presStyleCnt="0">
        <dgm:presLayoutVars>
          <dgm:dir/>
          <dgm:resizeHandles val="exact"/>
        </dgm:presLayoutVars>
      </dgm:prSet>
      <dgm:spPr/>
    </dgm:pt>
    <dgm:pt modelId="{4798FF54-F989-4634-88AD-C88CF7AEF83C}" type="pres">
      <dgm:prSet presAssocID="{65C7B7FD-DF5F-49D0-B242-7799189B69E6}" presName="node" presStyleLbl="node1" presStyleIdx="0" presStyleCnt="6">
        <dgm:presLayoutVars>
          <dgm:bulletEnabled val="1"/>
        </dgm:presLayoutVars>
      </dgm:prSet>
      <dgm:spPr/>
    </dgm:pt>
    <dgm:pt modelId="{DCE84DA3-58F7-4456-8A44-DA7626A68612}" type="pres">
      <dgm:prSet presAssocID="{E0A16685-F93C-4138-92C5-420B971F1B62}" presName="sibTrans" presStyleLbl="sibTrans1D1" presStyleIdx="0" presStyleCnt="5"/>
      <dgm:spPr/>
    </dgm:pt>
    <dgm:pt modelId="{F12A5E6F-17B2-4C75-BE53-C63B24391846}" type="pres">
      <dgm:prSet presAssocID="{E0A16685-F93C-4138-92C5-420B971F1B62}" presName="connectorText" presStyleLbl="sibTrans1D1" presStyleIdx="0" presStyleCnt="5"/>
      <dgm:spPr/>
    </dgm:pt>
    <dgm:pt modelId="{9FFED683-77B1-41DD-877B-6A09694DB457}" type="pres">
      <dgm:prSet presAssocID="{7A93BE2E-BB21-4EEA-9B22-72117A8113FD}" presName="node" presStyleLbl="node1" presStyleIdx="1" presStyleCnt="6">
        <dgm:presLayoutVars>
          <dgm:bulletEnabled val="1"/>
        </dgm:presLayoutVars>
      </dgm:prSet>
      <dgm:spPr/>
    </dgm:pt>
    <dgm:pt modelId="{0BA0BF2C-0016-4CF0-ADC0-0D08DB6BC791}" type="pres">
      <dgm:prSet presAssocID="{EB03B0F8-2B85-4DAB-8009-F9C81259C036}" presName="sibTrans" presStyleLbl="sibTrans1D1" presStyleIdx="1" presStyleCnt="5"/>
      <dgm:spPr/>
    </dgm:pt>
    <dgm:pt modelId="{6DE2BC25-CEB6-4749-A5F0-DF314263B614}" type="pres">
      <dgm:prSet presAssocID="{EB03B0F8-2B85-4DAB-8009-F9C81259C036}" presName="connectorText" presStyleLbl="sibTrans1D1" presStyleIdx="1" presStyleCnt="5"/>
      <dgm:spPr/>
    </dgm:pt>
    <dgm:pt modelId="{532D2922-CB39-4F48-99D6-2A49B7BD79D3}" type="pres">
      <dgm:prSet presAssocID="{B28BB0CF-1275-4304-98B4-B11DE1BB4112}" presName="node" presStyleLbl="node1" presStyleIdx="2" presStyleCnt="6">
        <dgm:presLayoutVars>
          <dgm:bulletEnabled val="1"/>
        </dgm:presLayoutVars>
      </dgm:prSet>
      <dgm:spPr/>
    </dgm:pt>
    <dgm:pt modelId="{CD718F67-DDFC-4483-80D2-4913D307C2C0}" type="pres">
      <dgm:prSet presAssocID="{F6EEBD04-AFA7-459C-9AD9-6C8CCE348CEB}" presName="sibTrans" presStyleLbl="sibTrans1D1" presStyleIdx="2" presStyleCnt="5"/>
      <dgm:spPr/>
    </dgm:pt>
    <dgm:pt modelId="{A6C3C322-D98A-40BB-91CB-186757EB5F6C}" type="pres">
      <dgm:prSet presAssocID="{F6EEBD04-AFA7-459C-9AD9-6C8CCE348CEB}" presName="connectorText" presStyleLbl="sibTrans1D1" presStyleIdx="2" presStyleCnt="5"/>
      <dgm:spPr/>
    </dgm:pt>
    <dgm:pt modelId="{2F9086F3-F646-4DEF-BC46-311EA2830D6D}" type="pres">
      <dgm:prSet presAssocID="{F8EA0D2E-375B-4459-B6F9-40F967AD5A31}" presName="node" presStyleLbl="node1" presStyleIdx="3" presStyleCnt="6">
        <dgm:presLayoutVars>
          <dgm:bulletEnabled val="1"/>
        </dgm:presLayoutVars>
      </dgm:prSet>
      <dgm:spPr/>
    </dgm:pt>
    <dgm:pt modelId="{4CDE3619-FB43-47F8-97CD-DAF15E92670A}" type="pres">
      <dgm:prSet presAssocID="{5885FA10-6089-49D8-BF08-04A1A53CECBC}" presName="sibTrans" presStyleLbl="sibTrans1D1" presStyleIdx="3" presStyleCnt="5"/>
      <dgm:spPr/>
    </dgm:pt>
    <dgm:pt modelId="{7F319482-81CC-457D-BDE3-06687E89BFF5}" type="pres">
      <dgm:prSet presAssocID="{5885FA10-6089-49D8-BF08-04A1A53CECBC}" presName="connectorText" presStyleLbl="sibTrans1D1" presStyleIdx="3" presStyleCnt="5"/>
      <dgm:spPr/>
    </dgm:pt>
    <dgm:pt modelId="{E5D87E15-D6A4-4F88-B097-87472754731A}" type="pres">
      <dgm:prSet presAssocID="{F2CB17D7-C10D-4436-BE58-FF1CF45960CD}" presName="node" presStyleLbl="node1" presStyleIdx="4" presStyleCnt="6">
        <dgm:presLayoutVars>
          <dgm:bulletEnabled val="1"/>
        </dgm:presLayoutVars>
      </dgm:prSet>
      <dgm:spPr/>
    </dgm:pt>
    <dgm:pt modelId="{44713085-CB6F-4FF7-A5CC-0D7E0401B736}" type="pres">
      <dgm:prSet presAssocID="{5FE268C1-7706-4A64-83F6-1BD144EB895E}" presName="sibTrans" presStyleLbl="sibTrans1D1" presStyleIdx="4" presStyleCnt="5"/>
      <dgm:spPr/>
    </dgm:pt>
    <dgm:pt modelId="{DECC1980-273A-4359-AE06-272177569D5F}" type="pres">
      <dgm:prSet presAssocID="{5FE268C1-7706-4A64-83F6-1BD144EB895E}" presName="connectorText" presStyleLbl="sibTrans1D1" presStyleIdx="4" presStyleCnt="5"/>
      <dgm:spPr/>
    </dgm:pt>
    <dgm:pt modelId="{0F9B70BB-4D45-4719-8C7F-E8A26C32A9D3}" type="pres">
      <dgm:prSet presAssocID="{E4D9CCB1-4EE9-48A7-AE2F-4DD213AEA88E}" presName="node" presStyleLbl="node1" presStyleIdx="5" presStyleCnt="6">
        <dgm:presLayoutVars>
          <dgm:bulletEnabled val="1"/>
        </dgm:presLayoutVars>
      </dgm:prSet>
      <dgm:spPr/>
    </dgm:pt>
  </dgm:ptLst>
  <dgm:cxnLst>
    <dgm:cxn modelId="{214DBC05-4D8B-40BF-92EC-8EB65B14480E}" type="presOf" srcId="{EB03B0F8-2B85-4DAB-8009-F9C81259C036}" destId="{0BA0BF2C-0016-4CF0-ADC0-0D08DB6BC791}" srcOrd="0" destOrd="0" presId="urn:microsoft.com/office/officeart/2016/7/layout/RepeatingBendingProcessNew"/>
    <dgm:cxn modelId="{F3BCF811-09E2-400C-9F89-37688157F562}" type="presOf" srcId="{7A93BE2E-BB21-4EEA-9B22-72117A8113FD}" destId="{9FFED683-77B1-41DD-877B-6A09694DB457}" srcOrd="0" destOrd="0" presId="urn:microsoft.com/office/officeart/2016/7/layout/RepeatingBendingProcessNew"/>
    <dgm:cxn modelId="{EA6F8C28-B3FD-4A46-8FE7-13D16EFF9BC8}" type="presOf" srcId="{F8EA0D2E-375B-4459-B6F9-40F967AD5A31}" destId="{2F9086F3-F646-4DEF-BC46-311EA2830D6D}" srcOrd="0" destOrd="0" presId="urn:microsoft.com/office/officeart/2016/7/layout/RepeatingBendingProcessNew"/>
    <dgm:cxn modelId="{633E9D3A-E289-4E6E-975C-F95E6DD307C6}" type="presOf" srcId="{F2CB17D7-C10D-4436-BE58-FF1CF45960CD}" destId="{E5D87E15-D6A4-4F88-B097-87472754731A}" srcOrd="0" destOrd="0" presId="urn:microsoft.com/office/officeart/2016/7/layout/RepeatingBendingProcessNew"/>
    <dgm:cxn modelId="{18D56F60-5583-4943-86FA-421F2AAE943D}" type="presOf" srcId="{F6EEBD04-AFA7-459C-9AD9-6C8CCE348CEB}" destId="{CD718F67-DDFC-4483-80D2-4913D307C2C0}" srcOrd="0" destOrd="0" presId="urn:microsoft.com/office/officeart/2016/7/layout/RepeatingBendingProcessNew"/>
    <dgm:cxn modelId="{D5D41844-1653-4246-AD08-C9B0BEE5AECD}" srcId="{B29C17A0-68C5-444A-B774-FBC1FB74D5FB}" destId="{E4D9CCB1-4EE9-48A7-AE2F-4DD213AEA88E}" srcOrd="5" destOrd="0" parTransId="{0D17FDF1-F55D-442A-925D-3743A98DA48A}" sibTransId="{AD5EBB77-AD16-4EE0-A151-3552CF94E026}"/>
    <dgm:cxn modelId="{8F9F5F48-FA07-4B1D-BBA3-DA86832E08BE}" type="presOf" srcId="{5885FA10-6089-49D8-BF08-04A1A53CECBC}" destId="{7F319482-81CC-457D-BDE3-06687E89BFF5}" srcOrd="1" destOrd="0" presId="urn:microsoft.com/office/officeart/2016/7/layout/RepeatingBendingProcessNew"/>
    <dgm:cxn modelId="{295C3E4C-0620-411F-874C-63150C2FA75C}" type="presOf" srcId="{EB03B0F8-2B85-4DAB-8009-F9C81259C036}" destId="{6DE2BC25-CEB6-4749-A5F0-DF314263B614}" srcOrd="1" destOrd="0" presId="urn:microsoft.com/office/officeart/2016/7/layout/RepeatingBendingProcessNew"/>
    <dgm:cxn modelId="{4587E470-1073-44FF-97A2-55E12F69325C}" srcId="{B29C17A0-68C5-444A-B774-FBC1FB74D5FB}" destId="{65C7B7FD-DF5F-49D0-B242-7799189B69E6}" srcOrd="0" destOrd="0" parTransId="{9FBA07D3-73FE-451F-B1DC-062D2F17BCA6}" sibTransId="{E0A16685-F93C-4138-92C5-420B971F1B62}"/>
    <dgm:cxn modelId="{852EF150-E4F2-4520-8202-1E771FBDBF83}" srcId="{B29C17A0-68C5-444A-B774-FBC1FB74D5FB}" destId="{F8EA0D2E-375B-4459-B6F9-40F967AD5A31}" srcOrd="3" destOrd="0" parTransId="{E1B990EB-6FEF-45FE-9A8E-6CA9D96DF554}" sibTransId="{5885FA10-6089-49D8-BF08-04A1A53CECBC}"/>
    <dgm:cxn modelId="{41504D80-535A-4AD8-A4D2-40744FCB7B2B}" srcId="{B29C17A0-68C5-444A-B774-FBC1FB74D5FB}" destId="{F2CB17D7-C10D-4436-BE58-FF1CF45960CD}" srcOrd="4" destOrd="0" parTransId="{F9245BA1-E542-4CBE-B91A-4F2C56FD08C7}" sibTransId="{5FE268C1-7706-4A64-83F6-1BD144EB895E}"/>
    <dgm:cxn modelId="{063C5D8F-FBDF-4658-90BF-485C291515FF}" type="presOf" srcId="{E0A16685-F93C-4138-92C5-420B971F1B62}" destId="{F12A5E6F-17B2-4C75-BE53-C63B24391846}" srcOrd="1" destOrd="0" presId="urn:microsoft.com/office/officeart/2016/7/layout/RepeatingBendingProcessNew"/>
    <dgm:cxn modelId="{ED01C89C-EB09-451A-A7EB-1AEE3F53E904}" type="presOf" srcId="{F6EEBD04-AFA7-459C-9AD9-6C8CCE348CEB}" destId="{A6C3C322-D98A-40BB-91CB-186757EB5F6C}" srcOrd="1" destOrd="0" presId="urn:microsoft.com/office/officeart/2016/7/layout/RepeatingBendingProcessNew"/>
    <dgm:cxn modelId="{98948CA2-6B76-4C63-B277-5E6BE1637665}" type="presOf" srcId="{5885FA10-6089-49D8-BF08-04A1A53CECBC}" destId="{4CDE3619-FB43-47F8-97CD-DAF15E92670A}" srcOrd="0" destOrd="0" presId="urn:microsoft.com/office/officeart/2016/7/layout/RepeatingBendingProcessNew"/>
    <dgm:cxn modelId="{20AC05AE-4DEE-41DA-8DE4-9EF0ABC41240}" srcId="{B29C17A0-68C5-444A-B774-FBC1FB74D5FB}" destId="{7A93BE2E-BB21-4EEA-9B22-72117A8113FD}" srcOrd="1" destOrd="0" parTransId="{731C92E9-9792-479B-879B-02EE5558D6E2}" sibTransId="{EB03B0F8-2B85-4DAB-8009-F9C81259C036}"/>
    <dgm:cxn modelId="{CC8D50B0-CA41-41CC-889A-392B9F255126}" type="presOf" srcId="{B29C17A0-68C5-444A-B774-FBC1FB74D5FB}" destId="{ED721962-6E81-449B-8935-657D894BF304}" srcOrd="0" destOrd="0" presId="urn:microsoft.com/office/officeart/2016/7/layout/RepeatingBendingProcessNew"/>
    <dgm:cxn modelId="{5A1B16CE-7E43-4578-8B7F-FF6184A5A5F2}" type="presOf" srcId="{5FE268C1-7706-4A64-83F6-1BD144EB895E}" destId="{44713085-CB6F-4FF7-A5CC-0D7E0401B736}" srcOrd="0" destOrd="0" presId="urn:microsoft.com/office/officeart/2016/7/layout/RepeatingBendingProcessNew"/>
    <dgm:cxn modelId="{5FF570CE-3DEC-4049-99BF-BEE56645971F}" type="presOf" srcId="{B28BB0CF-1275-4304-98B4-B11DE1BB4112}" destId="{532D2922-CB39-4F48-99D6-2A49B7BD79D3}" srcOrd="0" destOrd="0" presId="urn:microsoft.com/office/officeart/2016/7/layout/RepeatingBendingProcessNew"/>
    <dgm:cxn modelId="{A49D77CF-8F6E-4352-A336-EB1DDA1F0C37}" type="presOf" srcId="{65C7B7FD-DF5F-49D0-B242-7799189B69E6}" destId="{4798FF54-F989-4634-88AD-C88CF7AEF83C}" srcOrd="0" destOrd="0" presId="urn:microsoft.com/office/officeart/2016/7/layout/RepeatingBendingProcessNew"/>
    <dgm:cxn modelId="{91FEC4D2-5863-45D7-AB3C-4AAFDE6FB4A3}" type="presOf" srcId="{E4D9CCB1-4EE9-48A7-AE2F-4DD213AEA88E}" destId="{0F9B70BB-4D45-4719-8C7F-E8A26C32A9D3}" srcOrd="0" destOrd="0" presId="urn:microsoft.com/office/officeart/2016/7/layout/RepeatingBendingProcessNew"/>
    <dgm:cxn modelId="{B866FEE2-DF0C-4F32-8520-5C44421228EB}" srcId="{B29C17A0-68C5-444A-B774-FBC1FB74D5FB}" destId="{B28BB0CF-1275-4304-98B4-B11DE1BB4112}" srcOrd="2" destOrd="0" parTransId="{2856090E-4CEB-4B8A-9182-CE3737D8A4C6}" sibTransId="{F6EEBD04-AFA7-459C-9AD9-6C8CCE348CEB}"/>
    <dgm:cxn modelId="{D40204E9-B8D3-4A27-ADCA-DA4C5C79EAEF}" type="presOf" srcId="{E0A16685-F93C-4138-92C5-420B971F1B62}" destId="{DCE84DA3-58F7-4456-8A44-DA7626A68612}" srcOrd="0" destOrd="0" presId="urn:microsoft.com/office/officeart/2016/7/layout/RepeatingBendingProcessNew"/>
    <dgm:cxn modelId="{82F70CF5-68B6-4B5D-AE82-78E13C186BE6}" type="presOf" srcId="{5FE268C1-7706-4A64-83F6-1BD144EB895E}" destId="{DECC1980-273A-4359-AE06-272177569D5F}" srcOrd="1" destOrd="0" presId="urn:microsoft.com/office/officeart/2016/7/layout/RepeatingBendingProcessNew"/>
    <dgm:cxn modelId="{0AD39A32-121C-42F2-86A3-BB71586FBA79}" type="presParOf" srcId="{ED721962-6E81-449B-8935-657D894BF304}" destId="{4798FF54-F989-4634-88AD-C88CF7AEF83C}" srcOrd="0" destOrd="0" presId="urn:microsoft.com/office/officeart/2016/7/layout/RepeatingBendingProcessNew"/>
    <dgm:cxn modelId="{A1009B64-95D1-4877-8BC2-644FFCDF4E7D}" type="presParOf" srcId="{ED721962-6E81-449B-8935-657D894BF304}" destId="{DCE84DA3-58F7-4456-8A44-DA7626A68612}" srcOrd="1" destOrd="0" presId="urn:microsoft.com/office/officeart/2016/7/layout/RepeatingBendingProcessNew"/>
    <dgm:cxn modelId="{7A0A991A-C997-456D-9666-C58C26F3407B}" type="presParOf" srcId="{DCE84DA3-58F7-4456-8A44-DA7626A68612}" destId="{F12A5E6F-17B2-4C75-BE53-C63B24391846}" srcOrd="0" destOrd="0" presId="urn:microsoft.com/office/officeart/2016/7/layout/RepeatingBendingProcessNew"/>
    <dgm:cxn modelId="{FE0B5E09-31E2-4E61-841C-32F1E347D9BE}" type="presParOf" srcId="{ED721962-6E81-449B-8935-657D894BF304}" destId="{9FFED683-77B1-41DD-877B-6A09694DB457}" srcOrd="2" destOrd="0" presId="urn:microsoft.com/office/officeart/2016/7/layout/RepeatingBendingProcessNew"/>
    <dgm:cxn modelId="{9E6E99FB-C386-4674-899B-53D8DB2F8DB4}" type="presParOf" srcId="{ED721962-6E81-449B-8935-657D894BF304}" destId="{0BA0BF2C-0016-4CF0-ADC0-0D08DB6BC791}" srcOrd="3" destOrd="0" presId="urn:microsoft.com/office/officeart/2016/7/layout/RepeatingBendingProcessNew"/>
    <dgm:cxn modelId="{8CC7FF57-004C-4BA4-B11C-2BEA705F15EE}" type="presParOf" srcId="{0BA0BF2C-0016-4CF0-ADC0-0D08DB6BC791}" destId="{6DE2BC25-CEB6-4749-A5F0-DF314263B614}" srcOrd="0" destOrd="0" presId="urn:microsoft.com/office/officeart/2016/7/layout/RepeatingBendingProcessNew"/>
    <dgm:cxn modelId="{5C41D19C-CE30-43BE-88CC-806126F1A1CA}" type="presParOf" srcId="{ED721962-6E81-449B-8935-657D894BF304}" destId="{532D2922-CB39-4F48-99D6-2A49B7BD79D3}" srcOrd="4" destOrd="0" presId="urn:microsoft.com/office/officeart/2016/7/layout/RepeatingBendingProcessNew"/>
    <dgm:cxn modelId="{1A5BFC0B-AB1A-40CF-AC9F-267FC91235AE}" type="presParOf" srcId="{ED721962-6E81-449B-8935-657D894BF304}" destId="{CD718F67-DDFC-4483-80D2-4913D307C2C0}" srcOrd="5" destOrd="0" presId="urn:microsoft.com/office/officeart/2016/7/layout/RepeatingBendingProcessNew"/>
    <dgm:cxn modelId="{3B6FB0B0-688C-4DF3-BE12-DF3053F9AB97}" type="presParOf" srcId="{CD718F67-DDFC-4483-80D2-4913D307C2C0}" destId="{A6C3C322-D98A-40BB-91CB-186757EB5F6C}" srcOrd="0" destOrd="0" presId="urn:microsoft.com/office/officeart/2016/7/layout/RepeatingBendingProcessNew"/>
    <dgm:cxn modelId="{7286E174-59A8-4E59-89FB-298D69A23368}" type="presParOf" srcId="{ED721962-6E81-449B-8935-657D894BF304}" destId="{2F9086F3-F646-4DEF-BC46-311EA2830D6D}" srcOrd="6" destOrd="0" presId="urn:microsoft.com/office/officeart/2016/7/layout/RepeatingBendingProcessNew"/>
    <dgm:cxn modelId="{BA62FA72-21AE-4422-B292-038ED66829A6}" type="presParOf" srcId="{ED721962-6E81-449B-8935-657D894BF304}" destId="{4CDE3619-FB43-47F8-97CD-DAF15E92670A}" srcOrd="7" destOrd="0" presId="urn:microsoft.com/office/officeart/2016/7/layout/RepeatingBendingProcessNew"/>
    <dgm:cxn modelId="{85FAD4EC-0963-451F-BD1F-FC3F70161924}" type="presParOf" srcId="{4CDE3619-FB43-47F8-97CD-DAF15E92670A}" destId="{7F319482-81CC-457D-BDE3-06687E89BFF5}" srcOrd="0" destOrd="0" presId="urn:microsoft.com/office/officeart/2016/7/layout/RepeatingBendingProcessNew"/>
    <dgm:cxn modelId="{390F8756-3247-4376-A1DE-CEC12EA8D47C}" type="presParOf" srcId="{ED721962-6E81-449B-8935-657D894BF304}" destId="{E5D87E15-D6A4-4F88-B097-87472754731A}" srcOrd="8" destOrd="0" presId="urn:microsoft.com/office/officeart/2016/7/layout/RepeatingBendingProcessNew"/>
    <dgm:cxn modelId="{517CBC51-EC2F-4B02-BECE-5D36EE5725C7}" type="presParOf" srcId="{ED721962-6E81-449B-8935-657D894BF304}" destId="{44713085-CB6F-4FF7-A5CC-0D7E0401B736}" srcOrd="9" destOrd="0" presId="urn:microsoft.com/office/officeart/2016/7/layout/RepeatingBendingProcessNew"/>
    <dgm:cxn modelId="{5B1C1492-44D1-4E65-A2E1-8B9B3BAD60EB}" type="presParOf" srcId="{44713085-CB6F-4FF7-A5CC-0D7E0401B736}" destId="{DECC1980-273A-4359-AE06-272177569D5F}" srcOrd="0" destOrd="0" presId="urn:microsoft.com/office/officeart/2016/7/layout/RepeatingBendingProcessNew"/>
    <dgm:cxn modelId="{27A0EB73-5CE2-4878-A405-AF278B490B77}" type="presParOf" srcId="{ED721962-6E81-449B-8935-657D894BF304}" destId="{0F9B70BB-4D45-4719-8C7F-E8A26C32A9D3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FCABED-E433-4A72-B885-6D878FF07E4A}">
      <dsp:nvSpPr>
        <dsp:cNvPr id="0" name=""/>
        <dsp:cNvSpPr/>
      </dsp:nvSpPr>
      <dsp:spPr>
        <a:xfrm>
          <a:off x="135264" y="720731"/>
          <a:ext cx="3088502" cy="96515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733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CONTABILIDAD Y FINANZAS</a:t>
          </a:r>
          <a:endParaRPr lang="es-PE" sz="1900" b="1" kern="1200" dirty="0"/>
        </a:p>
      </dsp:txBody>
      <dsp:txXfrm>
        <a:off x="135264" y="720731"/>
        <a:ext cx="3088502" cy="965156"/>
      </dsp:txXfrm>
    </dsp:sp>
    <dsp:sp modelId="{65487281-1AA1-4DA7-834E-5C1E040F8E65}">
      <dsp:nvSpPr>
        <dsp:cNvPr id="0" name=""/>
        <dsp:cNvSpPr/>
      </dsp:nvSpPr>
      <dsp:spPr>
        <a:xfrm>
          <a:off x="6576" y="581320"/>
          <a:ext cx="675609" cy="1013414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A8286-9157-4FF6-97FB-9B47868BE717}">
      <dsp:nvSpPr>
        <dsp:cNvPr id="0" name=""/>
        <dsp:cNvSpPr/>
      </dsp:nvSpPr>
      <dsp:spPr>
        <a:xfrm>
          <a:off x="3504060" y="720731"/>
          <a:ext cx="3088502" cy="96515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733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/>
            <a:t>ECONOMÍA</a:t>
          </a:r>
          <a:endParaRPr lang="es-PE" sz="1900" b="1" kern="1200"/>
        </a:p>
      </dsp:txBody>
      <dsp:txXfrm>
        <a:off x="3504060" y="720731"/>
        <a:ext cx="3088502" cy="965156"/>
      </dsp:txXfrm>
    </dsp:sp>
    <dsp:sp modelId="{475622F9-ADB2-47A1-94B0-48F3DA043745}">
      <dsp:nvSpPr>
        <dsp:cNvPr id="0" name=""/>
        <dsp:cNvSpPr/>
      </dsp:nvSpPr>
      <dsp:spPr>
        <a:xfrm>
          <a:off x="3375372" y="581320"/>
          <a:ext cx="675609" cy="1013414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739176-5D56-4406-ACE0-BFB31C7D78B0}">
      <dsp:nvSpPr>
        <dsp:cNvPr id="0" name=""/>
        <dsp:cNvSpPr/>
      </dsp:nvSpPr>
      <dsp:spPr>
        <a:xfrm>
          <a:off x="6872855" y="720731"/>
          <a:ext cx="3088502" cy="965156"/>
        </a:xfrm>
        <a:prstGeom prst="rect">
          <a:avLst/>
        </a:prstGeom>
        <a:solidFill>
          <a:schemeClr val="bg1">
            <a:alpha val="4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733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ADMINISTRACIÓN Y NEGOCIOS INTERNACIONALES</a:t>
          </a:r>
          <a:endParaRPr lang="es-PE" sz="1900" b="1" kern="1200" dirty="0"/>
        </a:p>
      </dsp:txBody>
      <dsp:txXfrm>
        <a:off x="6872855" y="720731"/>
        <a:ext cx="3088502" cy="965156"/>
      </dsp:txXfrm>
    </dsp:sp>
    <dsp:sp modelId="{739692D5-C8FC-410C-9174-E0817BF941A3}">
      <dsp:nvSpPr>
        <dsp:cNvPr id="0" name=""/>
        <dsp:cNvSpPr/>
      </dsp:nvSpPr>
      <dsp:spPr>
        <a:xfrm>
          <a:off x="6744168" y="581320"/>
          <a:ext cx="675609" cy="1013414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D90607-9204-4E00-8155-B0F12B9B927A}">
      <dsp:nvSpPr>
        <dsp:cNvPr id="0" name=""/>
        <dsp:cNvSpPr/>
      </dsp:nvSpPr>
      <dsp:spPr>
        <a:xfrm>
          <a:off x="135264" y="1935757"/>
          <a:ext cx="3088502" cy="96515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733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ADMINISTRACIÓN</a:t>
          </a:r>
          <a:endParaRPr lang="es-PE" sz="1900" b="1" kern="1200" dirty="0"/>
        </a:p>
      </dsp:txBody>
      <dsp:txXfrm>
        <a:off x="135264" y="1935757"/>
        <a:ext cx="3088502" cy="965156"/>
      </dsp:txXfrm>
    </dsp:sp>
    <dsp:sp modelId="{BCA771A4-2589-4BEE-98F0-E2D48FDF7512}">
      <dsp:nvSpPr>
        <dsp:cNvPr id="0" name=""/>
        <dsp:cNvSpPr/>
      </dsp:nvSpPr>
      <dsp:spPr>
        <a:xfrm>
          <a:off x="12528" y="1796345"/>
          <a:ext cx="675609" cy="1013414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AD8AC-E10C-4C42-8833-7838DC7DBF20}">
      <dsp:nvSpPr>
        <dsp:cNvPr id="0" name=""/>
        <dsp:cNvSpPr/>
      </dsp:nvSpPr>
      <dsp:spPr>
        <a:xfrm>
          <a:off x="3504060" y="1935757"/>
          <a:ext cx="3088502" cy="96515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733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ADMINISTRACIÓN Y MARKETING</a:t>
          </a:r>
          <a:endParaRPr lang="es-PE" sz="1900" b="1" kern="1200" dirty="0"/>
        </a:p>
      </dsp:txBody>
      <dsp:txXfrm>
        <a:off x="3504060" y="1935757"/>
        <a:ext cx="3088502" cy="965156"/>
      </dsp:txXfrm>
    </dsp:sp>
    <dsp:sp modelId="{DB5AA94B-61AE-4809-98F6-3506D04E1B83}">
      <dsp:nvSpPr>
        <dsp:cNvPr id="0" name=""/>
        <dsp:cNvSpPr/>
      </dsp:nvSpPr>
      <dsp:spPr>
        <a:xfrm>
          <a:off x="3375372" y="1796345"/>
          <a:ext cx="675609" cy="1013414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4BB50-DC44-41F5-A291-553CFB256135}">
      <dsp:nvSpPr>
        <dsp:cNvPr id="0" name=""/>
        <dsp:cNvSpPr/>
      </dsp:nvSpPr>
      <dsp:spPr>
        <a:xfrm>
          <a:off x="6859729" y="1935757"/>
          <a:ext cx="3088502" cy="96515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733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ADMINISTRACIÓN Y GESTIÓN COMERCIAL</a:t>
          </a:r>
          <a:endParaRPr lang="es-PE" sz="1900" b="1" kern="1200" dirty="0"/>
        </a:p>
      </dsp:txBody>
      <dsp:txXfrm>
        <a:off x="6859729" y="1935757"/>
        <a:ext cx="3088502" cy="965156"/>
      </dsp:txXfrm>
    </dsp:sp>
    <dsp:sp modelId="{943AEDD7-CD33-447F-ACAF-E6FAF3CDEFC2}">
      <dsp:nvSpPr>
        <dsp:cNvPr id="0" name=""/>
        <dsp:cNvSpPr/>
      </dsp:nvSpPr>
      <dsp:spPr>
        <a:xfrm>
          <a:off x="6744168" y="1796345"/>
          <a:ext cx="675609" cy="1013414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D5214-758A-401E-B470-EDE23D918302}">
      <dsp:nvSpPr>
        <dsp:cNvPr id="0" name=""/>
        <dsp:cNvSpPr/>
      </dsp:nvSpPr>
      <dsp:spPr>
        <a:xfrm>
          <a:off x="1819662" y="3150782"/>
          <a:ext cx="3088502" cy="96515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733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/>
            <a:t>ADMINISTRACIÓN Y SERVICIOS TURÍSTICOS</a:t>
          </a:r>
          <a:endParaRPr lang="es-PE" sz="1900" b="1" kern="1200" dirty="0"/>
        </a:p>
      </dsp:txBody>
      <dsp:txXfrm>
        <a:off x="1819662" y="3150782"/>
        <a:ext cx="3088502" cy="965156"/>
      </dsp:txXfrm>
    </dsp:sp>
    <dsp:sp modelId="{D07A359C-2D04-4EB3-AC7C-24768F3B0EC5}">
      <dsp:nvSpPr>
        <dsp:cNvPr id="0" name=""/>
        <dsp:cNvSpPr/>
      </dsp:nvSpPr>
      <dsp:spPr>
        <a:xfrm>
          <a:off x="1690974" y="3011371"/>
          <a:ext cx="675609" cy="1013414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D205B3-37A9-466A-BD1F-5550E981499B}">
      <dsp:nvSpPr>
        <dsp:cNvPr id="0" name=""/>
        <dsp:cNvSpPr/>
      </dsp:nvSpPr>
      <dsp:spPr>
        <a:xfrm>
          <a:off x="5188458" y="3150782"/>
          <a:ext cx="3088502" cy="96515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733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/>
            <a:t>GASTRONOMÍA Y GESTIÓN COMERCIAL</a:t>
          </a:r>
          <a:endParaRPr lang="es-PE" sz="1900" b="1" kern="1200" dirty="0"/>
        </a:p>
      </dsp:txBody>
      <dsp:txXfrm>
        <a:off x="5188458" y="3150782"/>
        <a:ext cx="3088502" cy="965156"/>
      </dsp:txXfrm>
    </dsp:sp>
    <dsp:sp modelId="{C72A377F-75AE-498A-9CDF-8AE18AE9B00B}">
      <dsp:nvSpPr>
        <dsp:cNvPr id="0" name=""/>
        <dsp:cNvSpPr/>
      </dsp:nvSpPr>
      <dsp:spPr>
        <a:xfrm>
          <a:off x="5059770" y="3011371"/>
          <a:ext cx="675609" cy="1013414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E84DA3-58F7-4456-8A44-DA7626A68612}">
      <dsp:nvSpPr>
        <dsp:cNvPr id="0" name=""/>
        <dsp:cNvSpPr/>
      </dsp:nvSpPr>
      <dsp:spPr>
        <a:xfrm>
          <a:off x="3880370" y="714045"/>
          <a:ext cx="5488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8866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200" kern="1200"/>
        </a:p>
      </dsp:txBody>
      <dsp:txXfrm>
        <a:off x="4140317" y="756865"/>
        <a:ext cx="28973" cy="5800"/>
      </dsp:txXfrm>
    </dsp:sp>
    <dsp:sp modelId="{4798FF54-F989-4634-88AD-C88CF7AEF83C}">
      <dsp:nvSpPr>
        <dsp:cNvPr id="0" name=""/>
        <dsp:cNvSpPr/>
      </dsp:nvSpPr>
      <dsp:spPr>
        <a:xfrm>
          <a:off x="1362750" y="3939"/>
          <a:ext cx="2519420" cy="15116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454" tIns="129586" rIns="123454" bIns="12958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b="1" u="sng" kern="1200"/>
            <a:t>Uso de Canales Oficiales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/>
            <a:t>- Correo institucional</a:t>
          </a:r>
          <a:br>
            <a:rPr lang="es-PE" sz="1200" kern="1200"/>
          </a:br>
          <a:r>
            <a:rPr lang="es-PE" sz="1200" kern="1200"/>
            <a:t>- Plataforma académica</a:t>
          </a:r>
          <a:br>
            <a:rPr lang="es-PE" sz="1200" kern="1200"/>
          </a:br>
          <a:r>
            <a:rPr lang="es-PE" sz="1200" kern="1200"/>
            <a:t>- WhatsApp  solo si es autorizado</a:t>
          </a:r>
          <a:br>
            <a:rPr lang="es-PE" sz="1200" kern="1200"/>
          </a:br>
          <a:r>
            <a:rPr lang="es-PE" sz="1200" kern="1200"/>
            <a:t>- Evitar redes sociales personales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/>
            <a:t>(Esto Garantiza trazabilidad  y respaldo institucional)</a:t>
          </a:r>
        </a:p>
      </dsp:txBody>
      <dsp:txXfrm>
        <a:off x="1362750" y="3939"/>
        <a:ext cx="2519420" cy="1511652"/>
      </dsp:txXfrm>
    </dsp:sp>
    <dsp:sp modelId="{0BA0BF2C-0016-4CF0-ADC0-0D08DB6BC791}">
      <dsp:nvSpPr>
        <dsp:cNvPr id="0" name=""/>
        <dsp:cNvSpPr/>
      </dsp:nvSpPr>
      <dsp:spPr>
        <a:xfrm>
          <a:off x="2622460" y="1513792"/>
          <a:ext cx="3098887" cy="548866"/>
        </a:xfrm>
        <a:custGeom>
          <a:avLst/>
          <a:gdLst/>
          <a:ahLst/>
          <a:cxnLst/>
          <a:rect l="0" t="0" r="0" b="0"/>
          <a:pathLst>
            <a:path>
              <a:moveTo>
                <a:pt x="3098887" y="0"/>
              </a:moveTo>
              <a:lnTo>
                <a:pt x="3098887" y="291533"/>
              </a:lnTo>
              <a:lnTo>
                <a:pt x="0" y="291533"/>
              </a:lnTo>
              <a:lnTo>
                <a:pt x="0" y="548866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200" kern="1200"/>
        </a:p>
      </dsp:txBody>
      <dsp:txXfrm>
        <a:off x="4093089" y="1785325"/>
        <a:ext cx="157629" cy="5800"/>
      </dsp:txXfrm>
    </dsp:sp>
    <dsp:sp modelId="{9FFED683-77B1-41DD-877B-6A09694DB457}">
      <dsp:nvSpPr>
        <dsp:cNvPr id="0" name=""/>
        <dsp:cNvSpPr/>
      </dsp:nvSpPr>
      <dsp:spPr>
        <a:xfrm>
          <a:off x="4461637" y="3939"/>
          <a:ext cx="2519420" cy="151165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454" tIns="129586" rIns="123454" bIns="12958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b="1" u="sng" kern="1200"/>
            <a:t>Límites y Horarios claros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/>
            <a:t>- Definir horarios de atención</a:t>
          </a:r>
          <a:br>
            <a:rPr lang="es-MX" sz="1200" kern="1200"/>
          </a:br>
          <a:r>
            <a:rPr lang="es-MX" sz="1200" kern="1200"/>
            <a:t>- Evitar mensajes fuera de horario</a:t>
          </a:r>
          <a:br>
            <a:rPr lang="es-MX" sz="1200" kern="1200"/>
          </a:br>
          <a:r>
            <a:rPr lang="es-MX" sz="1200" kern="1200"/>
            <a:t>- No mantener conversaciones privadas innecesarias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/>
            <a:t>(Esto protege tanto  al docente como al estudiante)</a:t>
          </a:r>
        </a:p>
      </dsp:txBody>
      <dsp:txXfrm>
        <a:off x="4461637" y="3939"/>
        <a:ext cx="2519420" cy="1511652"/>
      </dsp:txXfrm>
    </dsp:sp>
    <dsp:sp modelId="{CD718F67-DDFC-4483-80D2-4913D307C2C0}">
      <dsp:nvSpPr>
        <dsp:cNvPr id="0" name=""/>
        <dsp:cNvSpPr/>
      </dsp:nvSpPr>
      <dsp:spPr>
        <a:xfrm>
          <a:off x="3880370" y="2805165"/>
          <a:ext cx="5488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8866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200" kern="1200"/>
        </a:p>
      </dsp:txBody>
      <dsp:txXfrm>
        <a:off x="4140317" y="2847984"/>
        <a:ext cx="28973" cy="5800"/>
      </dsp:txXfrm>
    </dsp:sp>
    <dsp:sp modelId="{532D2922-CB39-4F48-99D6-2A49B7BD79D3}">
      <dsp:nvSpPr>
        <dsp:cNvPr id="0" name=""/>
        <dsp:cNvSpPr/>
      </dsp:nvSpPr>
      <dsp:spPr>
        <a:xfrm>
          <a:off x="1362750" y="2095058"/>
          <a:ext cx="2519420" cy="151165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454" tIns="129586" rIns="123454" bIns="12958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b="1" u="sng" kern="1200"/>
            <a:t>Comunicación respetuosa y  Profesional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/>
            <a:t>- Debe ser clara y formal.</a:t>
          </a:r>
          <a:br>
            <a:rPr lang="es-MX" sz="1200" kern="1200"/>
          </a:br>
          <a:r>
            <a:rPr lang="es-MX" sz="1200" kern="1200"/>
            <a:t>- Sin lenguaje ambiguo ni emotividad inapropiada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/>
            <a:t>Ejemplo: </a:t>
          </a:r>
          <a:r>
            <a:rPr lang="es-ES" sz="1200" i="1" kern="1200"/>
            <a:t>:“Estimado/a estudiante, en relación a la consulta sobre….”</a:t>
          </a:r>
          <a:endParaRPr lang="es-PE" sz="1200" kern="1200"/>
        </a:p>
      </dsp:txBody>
      <dsp:txXfrm>
        <a:off x="1362750" y="2095058"/>
        <a:ext cx="2519420" cy="1511652"/>
      </dsp:txXfrm>
    </dsp:sp>
    <dsp:sp modelId="{4CDE3619-FB43-47F8-97CD-DAF15E92670A}">
      <dsp:nvSpPr>
        <dsp:cNvPr id="0" name=""/>
        <dsp:cNvSpPr/>
      </dsp:nvSpPr>
      <dsp:spPr>
        <a:xfrm>
          <a:off x="2622460" y="3604911"/>
          <a:ext cx="3098887" cy="548866"/>
        </a:xfrm>
        <a:custGeom>
          <a:avLst/>
          <a:gdLst/>
          <a:ahLst/>
          <a:cxnLst/>
          <a:rect l="0" t="0" r="0" b="0"/>
          <a:pathLst>
            <a:path>
              <a:moveTo>
                <a:pt x="3098887" y="0"/>
              </a:moveTo>
              <a:lnTo>
                <a:pt x="3098887" y="291533"/>
              </a:lnTo>
              <a:lnTo>
                <a:pt x="0" y="291533"/>
              </a:lnTo>
              <a:lnTo>
                <a:pt x="0" y="548866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200" kern="1200"/>
        </a:p>
      </dsp:txBody>
      <dsp:txXfrm>
        <a:off x="4093089" y="3876444"/>
        <a:ext cx="157629" cy="5800"/>
      </dsp:txXfrm>
    </dsp:sp>
    <dsp:sp modelId="{2F9086F3-F646-4DEF-BC46-311EA2830D6D}">
      <dsp:nvSpPr>
        <dsp:cNvPr id="0" name=""/>
        <dsp:cNvSpPr/>
      </dsp:nvSpPr>
      <dsp:spPr>
        <a:xfrm>
          <a:off x="4461637" y="2095058"/>
          <a:ext cx="2519420" cy="151165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454" tIns="129586" rIns="123454" bIns="12958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b="1" u="sng" kern="1200"/>
            <a:t>Protección de Datos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/>
            <a:t>- No compartir notas en grupos abiertos</a:t>
          </a:r>
          <a:br>
            <a:rPr lang="es-PE" sz="1200" kern="1200"/>
          </a:br>
          <a:r>
            <a:rPr lang="es-PE" sz="1200" kern="1200"/>
            <a:t>- No difundir teléfonos personales sin autorización</a:t>
          </a:r>
          <a:br>
            <a:rPr lang="es-PE" sz="1200" kern="1200"/>
          </a:br>
          <a:r>
            <a:rPr lang="es-PE" sz="1200" kern="1200"/>
            <a:t>- No enviar información académica a números o correos no verificados</a:t>
          </a:r>
        </a:p>
      </dsp:txBody>
      <dsp:txXfrm>
        <a:off x="4461637" y="2095058"/>
        <a:ext cx="2519420" cy="1511652"/>
      </dsp:txXfrm>
    </dsp:sp>
    <dsp:sp modelId="{44713085-CB6F-4FF7-A5CC-0D7E0401B736}">
      <dsp:nvSpPr>
        <dsp:cNvPr id="0" name=""/>
        <dsp:cNvSpPr/>
      </dsp:nvSpPr>
      <dsp:spPr>
        <a:xfrm>
          <a:off x="3880370" y="4896284"/>
          <a:ext cx="5488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8866" y="45720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200" kern="1200"/>
        </a:p>
      </dsp:txBody>
      <dsp:txXfrm>
        <a:off x="4140317" y="4939103"/>
        <a:ext cx="28973" cy="5800"/>
      </dsp:txXfrm>
    </dsp:sp>
    <dsp:sp modelId="{E5D87E15-D6A4-4F88-B097-87472754731A}">
      <dsp:nvSpPr>
        <dsp:cNvPr id="0" name=""/>
        <dsp:cNvSpPr/>
      </dsp:nvSpPr>
      <dsp:spPr>
        <a:xfrm>
          <a:off x="1362750" y="4186177"/>
          <a:ext cx="2519420" cy="151165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454" tIns="129586" rIns="123454" bIns="12958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b="1" i="0" u="sng" kern="1200"/>
            <a:t>Transparencia y Registro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/>
            <a:t>- Mantener  evidencia escrita de acuerdos académicos</a:t>
          </a:r>
          <a:br>
            <a:rPr lang="es-MX" sz="1200" kern="1200"/>
          </a:br>
          <a:r>
            <a:rPr lang="es-MX" sz="1200" kern="1200"/>
            <a:t>- </a:t>
          </a:r>
          <a:r>
            <a:rPr lang="es-ES" sz="1200" kern="1200"/>
            <a:t>Si la reunión es virtual, usar plataformas institucionales.</a:t>
          </a:r>
          <a:br>
            <a:rPr lang="es-MX" sz="1200" kern="1200"/>
          </a:br>
          <a:r>
            <a:rPr lang="es-MX" sz="1200" kern="1200"/>
            <a:t>- </a:t>
          </a:r>
          <a:r>
            <a:rPr lang="es-ES" sz="1200" kern="1200"/>
            <a:t>Si ocurre una situación delicada, informar  al jefe inmediato  .</a:t>
          </a:r>
          <a:endParaRPr lang="es-PE" sz="12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200" kern="1200"/>
        </a:p>
      </dsp:txBody>
      <dsp:txXfrm>
        <a:off x="1362750" y="4186177"/>
        <a:ext cx="2519420" cy="1511652"/>
      </dsp:txXfrm>
    </dsp:sp>
    <dsp:sp modelId="{0F9B70BB-4D45-4719-8C7F-E8A26C32A9D3}">
      <dsp:nvSpPr>
        <dsp:cNvPr id="0" name=""/>
        <dsp:cNvSpPr/>
      </dsp:nvSpPr>
      <dsp:spPr>
        <a:xfrm>
          <a:off x="4461637" y="4186177"/>
          <a:ext cx="2519420" cy="15116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454" tIns="129586" rIns="123454" bIns="12958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b="1" u="sng" kern="1200"/>
            <a:t>Menores de Edad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/>
            <a:t>- Incluir a padres o apoderados en comunicaciones importantes</a:t>
          </a:r>
          <a:br>
            <a:rPr lang="es-PE" sz="1200" kern="1200"/>
          </a:br>
          <a:r>
            <a:rPr lang="es-PE" sz="1200" kern="1200"/>
            <a:t>- </a:t>
          </a:r>
          <a:r>
            <a:rPr lang="es-ES" sz="1200" kern="1200"/>
            <a:t>Nunca mantener conversaciones privadas sin conocimiento institucional.</a:t>
          </a:r>
          <a:endParaRPr lang="es-PE" sz="1200" kern="1200"/>
        </a:p>
      </dsp:txBody>
      <dsp:txXfrm>
        <a:off x="4461637" y="4186177"/>
        <a:ext cx="2519420" cy="15116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7E833-2B4C-448D-9FD1-ADF7BE45FAA8}" type="datetimeFigureOut">
              <a:rPr lang="es-PE" smtClean="0"/>
              <a:t>17/03/2026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C6CEC-BB93-4640-AF03-D8511474FC6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0196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4C2E6-FDE7-E183-2237-C12F7D54E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AF13A5D-F2A2-72C7-A1E6-F8D863907A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C91A6AC-2FB2-ACC5-8C2A-233640EB2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507E3E-50D3-3A88-F019-7BA9C3F84F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7C6CEC-BB93-4640-AF03-D8511474FC6D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00511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1C24B-CB6D-D519-5D03-3F216FDB5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6465494-34CA-8A59-C31C-82474F54D0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CEE6BF4-7DC4-C7A4-E0A1-84C51E90FF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EC7BA3-214D-90D3-23C6-FB95CA7B87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7C6CEC-BB93-4640-AF03-D8511474FC6D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91531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77BC1-D917-4484-EFC3-5E3140E5A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E17B9C6-5328-76FB-FD59-DDE651D4A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420FCE7-837A-8A20-C146-CC96EECE0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6AE671-C087-FAE3-ADCF-041C489D5C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7C6CEC-BB93-4640-AF03-D8511474FC6D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96089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A83ED-1775-80D6-8AA1-CEF969184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9B1D51D-A9A9-F182-2D24-0FD1C2561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1F91D6D-B3CA-3228-4275-54F4E6BB3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3B39AD4-D98D-4B23-6E03-2475A01A52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7C6CEC-BB93-4640-AF03-D8511474FC6D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6720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40E48-A63D-86DA-6F2F-860C417EE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6DDB5FA-5114-3C72-0F42-55126EC37E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54AC3CF-7F5A-1CB4-8054-D8002007D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86C0121-D3ED-469B-95F2-01EB4F98C0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44F5F-1522-514F-83BA-5FEDA895B2AC}" type="slidenum">
              <a:rPr lang="en-PE" smtClean="0"/>
              <a:t>9</a:t>
            </a:fld>
            <a:endParaRPr lang="en-PE"/>
          </a:p>
        </p:txBody>
      </p:sp>
    </p:spTree>
    <p:extLst>
      <p:ext uri="{BB962C8B-B14F-4D97-AF65-F5344CB8AC3E}">
        <p14:creationId xmlns:p14="http://schemas.microsoft.com/office/powerpoint/2010/main" val="1303751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EBB5B-EB9B-ED12-AE44-7DE4601C7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1D19DDB-078D-BD52-9E2E-66CB88C43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6A75E51-7E25-470C-ABCB-257F709076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378E095-B266-468C-D31A-EFCF72EACA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44F5F-1522-514F-83BA-5FEDA895B2AC}" type="slidenum">
              <a:rPr lang="en-PE" smtClean="0"/>
              <a:t>10</a:t>
            </a:fld>
            <a:endParaRPr lang="en-PE"/>
          </a:p>
        </p:txBody>
      </p:sp>
    </p:spTree>
    <p:extLst>
      <p:ext uri="{BB962C8B-B14F-4D97-AF65-F5344CB8AC3E}">
        <p14:creationId xmlns:p14="http://schemas.microsoft.com/office/powerpoint/2010/main" val="3624713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04321-FF4D-9581-6175-4E58B4B3F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6C382F7-37BC-B745-85CD-D18515E61B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E4DE9D6-2704-F3E7-6BB8-42E828AF0F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8A1B71F-0387-77AE-2892-7BD2180307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44F5F-1522-514F-83BA-5FEDA895B2AC}" type="slidenum">
              <a:rPr lang="en-PE" smtClean="0"/>
              <a:t>11</a:t>
            </a:fld>
            <a:endParaRPr lang="en-PE"/>
          </a:p>
        </p:txBody>
      </p:sp>
    </p:spTree>
    <p:extLst>
      <p:ext uri="{BB962C8B-B14F-4D97-AF65-F5344CB8AC3E}">
        <p14:creationId xmlns:p14="http://schemas.microsoft.com/office/powerpoint/2010/main" val="1507689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3AFD7-F87A-CDAF-EA8C-F75DFF028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18F8B0C-4E9C-27F0-AA9C-5CC8A9737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1B93A15-008B-E4A9-B946-F533E7E722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1466992-EE00-0D7B-F403-D30205861D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44F5F-1522-514F-83BA-5FEDA895B2AC}" type="slidenum">
              <a:rPr lang="en-PE" smtClean="0"/>
              <a:t>12</a:t>
            </a:fld>
            <a:endParaRPr lang="en-PE"/>
          </a:p>
        </p:txBody>
      </p:sp>
    </p:spTree>
    <p:extLst>
      <p:ext uri="{BB962C8B-B14F-4D97-AF65-F5344CB8AC3E}">
        <p14:creationId xmlns:p14="http://schemas.microsoft.com/office/powerpoint/2010/main" val="1042485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1200" b="1" spc="45">
                <a:solidFill>
                  <a:srgbClr val="212121"/>
                </a:solidFill>
                <a:latin typeface="Tahoma"/>
                <a:ea typeface="+mj-ea"/>
                <a:cs typeface="Tahoma"/>
              </a:rPr>
              <a:t>En el Perú, el </a:t>
            </a:r>
            <a:r>
              <a:rPr lang="es-PE" sz="1800" spc="65">
                <a:solidFill>
                  <a:srgbClr val="C00000"/>
                </a:solidFill>
                <a:latin typeface="Tahoma"/>
                <a:ea typeface="+mj-ea"/>
                <a:cs typeface="Tahoma"/>
              </a:rPr>
              <a:t>91%</a:t>
            </a:r>
            <a:r>
              <a:rPr lang="es-PE" sz="1200" b="1" spc="45">
                <a:solidFill>
                  <a:srgbClr val="FFC000"/>
                </a:solidFill>
                <a:latin typeface="Tahoma"/>
                <a:ea typeface="+mj-ea"/>
                <a:cs typeface="Tahoma"/>
              </a:rPr>
              <a:t> </a:t>
            </a:r>
            <a:r>
              <a:rPr lang="es-PE" sz="1200" b="1" spc="45">
                <a:solidFill>
                  <a:srgbClr val="212121"/>
                </a:solidFill>
                <a:latin typeface="Tahoma"/>
                <a:ea typeface="+mj-ea"/>
                <a:cs typeface="Tahoma"/>
              </a:rPr>
              <a:t>de los casos de Hostigamiento sexual determinó y concluyó en una sanción disciplinaria</a:t>
            </a:r>
          </a:p>
          <a:p>
            <a:r>
              <a:rPr lang="es-PE" sz="1200" b="0" spc="45">
                <a:solidFill>
                  <a:srgbClr val="212121"/>
                </a:solidFill>
                <a:latin typeface="Tahoma"/>
                <a:ea typeface="+mj-ea"/>
                <a:cs typeface="Tahoma"/>
              </a:rPr>
              <a:t>Muchas personas no denuncian, por temor o vergüenza</a:t>
            </a:r>
          </a:p>
          <a:p>
            <a:r>
              <a:rPr lang="es-PE" sz="1200" b="0" spc="45">
                <a:solidFill>
                  <a:srgbClr val="212121"/>
                </a:solidFill>
                <a:latin typeface="Tahoma"/>
                <a:ea typeface="+mj-ea"/>
                <a:cs typeface="Tahoma"/>
              </a:rPr>
              <a:t>Como docentes, responsables de la educación de nuestros estudiantes, debemos brindarles un ambiente seguro donde lleven su experiencia de aprendizaje</a:t>
            </a:r>
            <a:endParaRPr lang="es-PE" b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BA4AB-E677-4801-9B8D-E7B94523B362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51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A0E07-EA73-278A-B4E6-908DD2BF5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DDEBE1-1A8F-8624-35C0-38E270386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DD8455-5193-2D43-6726-5A2E194BF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130C-91F0-4A99-92D1-B49C10C4B6BC}" type="datetimeFigureOut">
              <a:rPr lang="es-PE" smtClean="0"/>
              <a:t>17/03/2026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07B327-423B-59EE-7BA0-026C47080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A160F0-9AC2-3AED-0E04-7F449D3C4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683F-B4F7-4EC4-BE40-40084680EA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2797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E4D9DD-D4A7-EC91-3F22-D9782EAE2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782CD9-935E-C4AD-655A-C5FF2BDD6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0E7B32-F1BA-91B5-6864-F0F17910A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130C-91F0-4A99-92D1-B49C10C4B6BC}" type="datetimeFigureOut">
              <a:rPr lang="es-PE" smtClean="0"/>
              <a:t>17/03/2026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C0152B-D8E2-414F-AE22-14C471781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E35DBB-4ADA-D71D-8B3A-8B01B714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683F-B4F7-4EC4-BE40-40084680EA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84375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1861E3-CA03-CFE0-9864-B54E1C7348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163C50B-B6EE-E58E-322D-84534174CA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E94CD8-2FE4-69E4-BF43-E2E5DFB23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130C-91F0-4A99-92D1-B49C10C4B6BC}" type="datetimeFigureOut">
              <a:rPr lang="es-PE" smtClean="0"/>
              <a:t>17/03/2026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CDE4FD-A5F2-6E03-F728-0E76DEA89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E7E218-FB2E-3BAC-2FA1-C766FC367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683F-B4F7-4EC4-BE40-40084680EA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71136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2BA3AC6B-AB94-D189-EF12-83A1BC9FD1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18502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2">
            <a:extLst>
              <a:ext uri="{FF2B5EF4-FFF2-40B4-BE49-F238E27FC236}">
                <a16:creationId xmlns:a16="http://schemas.microsoft.com/office/drawing/2014/main" id="{85D25E8E-B890-4A13-99F2-7DC31D25B6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2659" y="2434607"/>
            <a:ext cx="6175664" cy="2838450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000">
                <a:latin typeface="Telegraf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s-PE"/>
              <a:t>CUERPO DE TEXTO</a:t>
            </a:r>
          </a:p>
          <a:p>
            <a:pPr lvl="0"/>
            <a:r>
              <a:rPr lang="es-PE" err="1"/>
              <a:t>Lorem</a:t>
            </a:r>
            <a:r>
              <a:rPr lang="es-PE"/>
              <a:t> </a:t>
            </a:r>
            <a:r>
              <a:rPr lang="es-PE" err="1"/>
              <a:t>ipsum</a:t>
            </a:r>
            <a:r>
              <a:rPr lang="es-PE"/>
              <a:t> dolor </a:t>
            </a:r>
            <a:r>
              <a:rPr lang="es-PE" err="1"/>
              <a:t>sit</a:t>
            </a:r>
            <a:r>
              <a:rPr lang="es-PE"/>
              <a:t> </a:t>
            </a:r>
            <a:r>
              <a:rPr lang="es-PE" err="1"/>
              <a:t>amet</a:t>
            </a:r>
            <a:r>
              <a:rPr lang="es-PE"/>
              <a:t>, </a:t>
            </a:r>
            <a:r>
              <a:rPr lang="es-PE" err="1"/>
              <a:t>consectetuer</a:t>
            </a:r>
            <a:r>
              <a:rPr lang="es-PE"/>
              <a:t> </a:t>
            </a:r>
            <a:r>
              <a:rPr lang="es-PE" err="1"/>
              <a:t>adipiscing</a:t>
            </a:r>
            <a:r>
              <a:rPr lang="es-PE"/>
              <a:t> </a:t>
            </a:r>
            <a:r>
              <a:rPr lang="es-PE" err="1"/>
              <a:t>elit</a:t>
            </a:r>
            <a:r>
              <a:rPr lang="es-PE"/>
              <a:t>, sed </a:t>
            </a:r>
            <a:r>
              <a:rPr lang="es-PE" err="1"/>
              <a:t>diam</a:t>
            </a:r>
            <a:r>
              <a:rPr lang="es-PE"/>
              <a:t> </a:t>
            </a:r>
            <a:r>
              <a:rPr lang="es-PE" err="1"/>
              <a:t>nonummy</a:t>
            </a:r>
            <a:r>
              <a:rPr lang="es-PE"/>
              <a:t> </a:t>
            </a:r>
            <a:r>
              <a:rPr lang="es-PE" err="1"/>
              <a:t>nibh</a:t>
            </a:r>
            <a:r>
              <a:rPr lang="es-PE"/>
              <a:t> </a:t>
            </a:r>
            <a:r>
              <a:rPr lang="es-PE" err="1"/>
              <a:t>euismod</a:t>
            </a:r>
            <a:r>
              <a:rPr lang="es-PE"/>
              <a:t> </a:t>
            </a:r>
            <a:r>
              <a:rPr lang="es-PE" err="1"/>
              <a:t>tincidunt</a:t>
            </a:r>
            <a:r>
              <a:rPr lang="es-PE"/>
              <a:t> ut </a:t>
            </a:r>
            <a:r>
              <a:rPr lang="es-PE" err="1"/>
              <a:t>laoreet</a:t>
            </a:r>
            <a:r>
              <a:rPr lang="es-PE"/>
              <a:t> </a:t>
            </a:r>
            <a:r>
              <a:rPr lang="es-PE" err="1"/>
              <a:t>dolore</a:t>
            </a:r>
            <a:r>
              <a:rPr lang="es-PE"/>
              <a:t> </a:t>
            </a:r>
            <a:r>
              <a:rPr lang="es-PE" err="1"/>
              <a:t>vulputate</a:t>
            </a:r>
            <a:r>
              <a:rPr lang="es-PE"/>
              <a:t> </a:t>
            </a:r>
            <a:r>
              <a:rPr lang="es-PE" err="1"/>
              <a:t>velit</a:t>
            </a:r>
            <a:r>
              <a:rPr lang="es-PE"/>
              <a:t> </a:t>
            </a:r>
            <a:r>
              <a:rPr lang="es-PE" err="1"/>
              <a:t>esse</a:t>
            </a:r>
            <a:r>
              <a:rPr lang="es-PE"/>
              <a:t> </a:t>
            </a:r>
            <a:r>
              <a:rPr lang="es-PE" err="1"/>
              <a:t>molestie</a:t>
            </a:r>
            <a:r>
              <a:rPr lang="es-PE"/>
              <a:t> </a:t>
            </a:r>
            <a:r>
              <a:rPr lang="es-PE" err="1"/>
              <a:t>consequat</a:t>
            </a:r>
            <a:r>
              <a:rPr lang="es-PE"/>
              <a:t>, </a:t>
            </a:r>
            <a:r>
              <a:rPr lang="es-PE" err="1"/>
              <a:t>vel</a:t>
            </a:r>
            <a:r>
              <a:rPr lang="es-PE"/>
              <a:t> </a:t>
            </a:r>
            <a:r>
              <a:rPr lang="es-PE" err="1"/>
              <a:t>illum</a:t>
            </a:r>
            <a:r>
              <a:rPr lang="es-PE"/>
              <a:t> </a:t>
            </a:r>
            <a:r>
              <a:rPr lang="es-PE" err="1"/>
              <a:t>dolore</a:t>
            </a:r>
            <a:r>
              <a:rPr lang="es-PE"/>
              <a:t> </a:t>
            </a:r>
            <a:r>
              <a:rPr lang="es-PE" err="1"/>
              <a:t>eu</a:t>
            </a:r>
            <a:r>
              <a:rPr lang="es-PE"/>
              <a:t> </a:t>
            </a:r>
            <a:r>
              <a:rPr lang="es-PE" err="1"/>
              <a:t>feugiat</a:t>
            </a:r>
            <a:r>
              <a:rPr lang="es-PE"/>
              <a:t> </a:t>
            </a:r>
            <a:r>
              <a:rPr lang="es-PE" err="1"/>
              <a:t>nulla</a:t>
            </a:r>
            <a:r>
              <a:rPr lang="es-PE"/>
              <a:t> </a:t>
            </a:r>
            <a:r>
              <a:rPr lang="es-PE" err="1"/>
              <a:t>facilisis</a:t>
            </a:r>
            <a:r>
              <a:rPr lang="es-PE"/>
              <a:t> at vero eros et </a:t>
            </a:r>
            <a:r>
              <a:rPr lang="es-PE" err="1"/>
              <a:t>accumsan</a:t>
            </a:r>
            <a:r>
              <a:rPr lang="es-PE"/>
              <a:t> et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92D3C6-A3D3-4D45-A5FD-155927F565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87613" y="233363"/>
            <a:ext cx="5561234" cy="850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Sharp Grotesk Bold 15" panose="00000806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TÍTULO XXXXXXXX</a:t>
            </a:r>
          </a:p>
        </p:txBody>
      </p:sp>
    </p:spTree>
    <p:extLst>
      <p:ext uri="{BB962C8B-B14F-4D97-AF65-F5344CB8AC3E}">
        <p14:creationId xmlns:p14="http://schemas.microsoft.com/office/powerpoint/2010/main" val="2675924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8D6422C3-F11A-4B46-B37E-A782D589D3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6376" y="293874"/>
            <a:ext cx="4291941" cy="964911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Sharp Grotesk Bold 15" panose="00000806000000000000" pitchFamily="50" charset="0"/>
              </a:defRPr>
            </a:lvl1pPr>
          </a:lstStyle>
          <a:p>
            <a:r>
              <a:rPr lang="es-ES"/>
              <a:t>TÍTULO XXXXXXXX</a:t>
            </a:r>
            <a:endParaRPr lang="es-PE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124271F8-DCB0-489A-8F7C-77366A4BB5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2659" y="2434607"/>
            <a:ext cx="6175664" cy="2838450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000">
                <a:latin typeface="Telegraf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s-PE"/>
              <a:t>CUERPO DE TEXTO</a:t>
            </a:r>
          </a:p>
          <a:p>
            <a:pPr lvl="0"/>
            <a:r>
              <a:rPr lang="es-PE" err="1"/>
              <a:t>Lorem</a:t>
            </a:r>
            <a:r>
              <a:rPr lang="es-PE"/>
              <a:t> </a:t>
            </a:r>
            <a:r>
              <a:rPr lang="es-PE" err="1"/>
              <a:t>ipsum</a:t>
            </a:r>
            <a:r>
              <a:rPr lang="es-PE"/>
              <a:t> dolor </a:t>
            </a:r>
            <a:r>
              <a:rPr lang="es-PE" err="1"/>
              <a:t>sit</a:t>
            </a:r>
            <a:r>
              <a:rPr lang="es-PE"/>
              <a:t> </a:t>
            </a:r>
            <a:r>
              <a:rPr lang="es-PE" err="1"/>
              <a:t>amet</a:t>
            </a:r>
            <a:r>
              <a:rPr lang="es-PE"/>
              <a:t>, </a:t>
            </a:r>
            <a:r>
              <a:rPr lang="es-PE" err="1"/>
              <a:t>consectetuer</a:t>
            </a:r>
            <a:r>
              <a:rPr lang="es-PE"/>
              <a:t> </a:t>
            </a:r>
            <a:r>
              <a:rPr lang="es-PE" err="1"/>
              <a:t>adipiscing</a:t>
            </a:r>
            <a:r>
              <a:rPr lang="es-PE"/>
              <a:t> </a:t>
            </a:r>
            <a:r>
              <a:rPr lang="es-PE" err="1"/>
              <a:t>elit</a:t>
            </a:r>
            <a:r>
              <a:rPr lang="es-PE"/>
              <a:t>, sed </a:t>
            </a:r>
            <a:r>
              <a:rPr lang="es-PE" err="1"/>
              <a:t>diam</a:t>
            </a:r>
            <a:r>
              <a:rPr lang="es-PE"/>
              <a:t> </a:t>
            </a:r>
            <a:r>
              <a:rPr lang="es-PE" err="1"/>
              <a:t>nonummy</a:t>
            </a:r>
            <a:r>
              <a:rPr lang="es-PE"/>
              <a:t> </a:t>
            </a:r>
            <a:r>
              <a:rPr lang="es-PE" err="1"/>
              <a:t>nibh</a:t>
            </a:r>
            <a:r>
              <a:rPr lang="es-PE"/>
              <a:t> </a:t>
            </a:r>
            <a:r>
              <a:rPr lang="es-PE" err="1"/>
              <a:t>euismod</a:t>
            </a:r>
            <a:r>
              <a:rPr lang="es-PE"/>
              <a:t> </a:t>
            </a:r>
            <a:r>
              <a:rPr lang="es-PE" err="1"/>
              <a:t>tincidunt</a:t>
            </a:r>
            <a:r>
              <a:rPr lang="es-PE"/>
              <a:t> ut </a:t>
            </a:r>
            <a:r>
              <a:rPr lang="es-PE" err="1"/>
              <a:t>laoreet</a:t>
            </a:r>
            <a:r>
              <a:rPr lang="es-PE"/>
              <a:t> </a:t>
            </a:r>
            <a:r>
              <a:rPr lang="es-PE" err="1"/>
              <a:t>dolore</a:t>
            </a:r>
            <a:r>
              <a:rPr lang="es-PE"/>
              <a:t> </a:t>
            </a:r>
            <a:r>
              <a:rPr lang="es-PE" err="1"/>
              <a:t>vulputate</a:t>
            </a:r>
            <a:r>
              <a:rPr lang="es-PE"/>
              <a:t> </a:t>
            </a:r>
            <a:r>
              <a:rPr lang="es-PE" err="1"/>
              <a:t>velit</a:t>
            </a:r>
            <a:r>
              <a:rPr lang="es-PE"/>
              <a:t> </a:t>
            </a:r>
            <a:r>
              <a:rPr lang="es-PE" err="1"/>
              <a:t>esse</a:t>
            </a:r>
            <a:r>
              <a:rPr lang="es-PE"/>
              <a:t> </a:t>
            </a:r>
            <a:r>
              <a:rPr lang="es-PE" err="1"/>
              <a:t>molestie</a:t>
            </a:r>
            <a:r>
              <a:rPr lang="es-PE"/>
              <a:t> </a:t>
            </a:r>
            <a:r>
              <a:rPr lang="es-PE" err="1"/>
              <a:t>consequat</a:t>
            </a:r>
            <a:r>
              <a:rPr lang="es-PE"/>
              <a:t>, </a:t>
            </a:r>
            <a:r>
              <a:rPr lang="es-PE" err="1"/>
              <a:t>vel</a:t>
            </a:r>
            <a:r>
              <a:rPr lang="es-PE"/>
              <a:t> </a:t>
            </a:r>
            <a:r>
              <a:rPr lang="es-PE" err="1"/>
              <a:t>illum</a:t>
            </a:r>
            <a:r>
              <a:rPr lang="es-PE"/>
              <a:t> </a:t>
            </a:r>
            <a:r>
              <a:rPr lang="es-PE" err="1"/>
              <a:t>dolore</a:t>
            </a:r>
            <a:r>
              <a:rPr lang="es-PE"/>
              <a:t> </a:t>
            </a:r>
            <a:r>
              <a:rPr lang="es-PE" err="1"/>
              <a:t>eu</a:t>
            </a:r>
            <a:r>
              <a:rPr lang="es-PE"/>
              <a:t> </a:t>
            </a:r>
            <a:r>
              <a:rPr lang="es-PE" err="1"/>
              <a:t>feugiat</a:t>
            </a:r>
            <a:r>
              <a:rPr lang="es-PE"/>
              <a:t> </a:t>
            </a:r>
            <a:r>
              <a:rPr lang="es-PE" err="1"/>
              <a:t>nulla</a:t>
            </a:r>
            <a:r>
              <a:rPr lang="es-PE"/>
              <a:t> </a:t>
            </a:r>
            <a:r>
              <a:rPr lang="es-PE" err="1"/>
              <a:t>facilisis</a:t>
            </a:r>
            <a:r>
              <a:rPr lang="es-PE"/>
              <a:t> at vero eros et </a:t>
            </a:r>
            <a:r>
              <a:rPr lang="es-PE" err="1"/>
              <a:t>accumsan</a:t>
            </a:r>
            <a:r>
              <a:rPr lang="es-PE"/>
              <a:t> et</a:t>
            </a:r>
          </a:p>
        </p:txBody>
      </p:sp>
    </p:spTree>
    <p:extLst>
      <p:ext uri="{BB962C8B-B14F-4D97-AF65-F5344CB8AC3E}">
        <p14:creationId xmlns:p14="http://schemas.microsoft.com/office/powerpoint/2010/main" val="4029433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EA89B475-D775-3E29-F0F3-0DF8DD1D47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94770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336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7672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671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0DE533-402B-E642-9450-4476B2217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8549"/>
            <a:ext cx="10515600" cy="4026555"/>
          </a:xfrm>
        </p:spPr>
        <p:txBody>
          <a:bodyPr>
            <a:normAutofit/>
          </a:bodyPr>
          <a:lstStyle>
            <a:lvl1pPr>
              <a:defRPr sz="2400" b="0" i="0">
                <a:latin typeface="WHITNEY-MEDIUM" pitchFamily="2" charset="77"/>
              </a:defRPr>
            </a:lvl1pPr>
            <a:lvl2pPr>
              <a:defRPr sz="2000" b="0" i="0">
                <a:latin typeface="WHITNEY-MEDIUM" pitchFamily="2" charset="77"/>
              </a:defRPr>
            </a:lvl2pPr>
            <a:lvl3pPr>
              <a:defRPr sz="1800" b="0" i="0">
                <a:latin typeface="WHITNEY-MEDIUM" pitchFamily="2" charset="77"/>
              </a:defRPr>
            </a:lvl3pPr>
            <a:lvl4pPr>
              <a:defRPr sz="1600" b="0" i="0">
                <a:latin typeface="WHITNEY-MEDIUM" pitchFamily="2" charset="77"/>
              </a:defRPr>
            </a:lvl4pPr>
            <a:lvl5pPr>
              <a:defRPr sz="1600" b="0" i="0">
                <a:latin typeface="WHITNEY-MEDIUM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3F88F0-AA71-8D40-ABEE-F15FB15B3D59}"/>
              </a:ext>
            </a:extLst>
          </p:cNvPr>
          <p:cNvSpPr/>
          <p:nvPr userDrawn="1"/>
        </p:nvSpPr>
        <p:spPr>
          <a:xfrm>
            <a:off x="838199" y="1155271"/>
            <a:ext cx="8744211" cy="103710"/>
          </a:xfrm>
          <a:prstGeom prst="rect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C1B856-32BA-0A49-820E-913A7DA649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9440" y="6170502"/>
            <a:ext cx="1481380" cy="3223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17AA1A-06B4-EA41-B544-E732DAE01A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34846" y="339623"/>
            <a:ext cx="585974" cy="750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BD93E1-5EDF-F74D-8340-8885C146DE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79149" y="6553803"/>
            <a:ext cx="1833702" cy="13752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130C55B-815D-4FB0-B183-ABB574A37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293881"/>
            <a:ext cx="8744211" cy="807395"/>
          </a:xfrm>
        </p:spPr>
        <p:txBody>
          <a:bodyPr>
            <a:normAutofit/>
          </a:bodyPr>
          <a:lstStyle>
            <a:lvl1pPr>
              <a:defRPr sz="3600" b="1" i="0">
                <a:latin typeface="Whitney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6EEC575E-909C-DF4E-84DC-59B8D623AAD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5772675"/>
            <a:ext cx="1249250" cy="109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74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8A59E1-675F-1012-0A45-B134A794A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B229C1-FBED-A6D0-443C-80C4E3E42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9308A6-5D5C-83DD-46B6-3C2667958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130C-91F0-4A99-92D1-B49C10C4B6BC}" type="datetimeFigureOut">
              <a:rPr lang="es-PE" smtClean="0"/>
              <a:t>17/03/2026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284A95-252A-2251-A381-2F09B7066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5B7388-36B3-3D69-541B-875B5AEA7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683F-B4F7-4EC4-BE40-40084680EA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49580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4E797D1-4A14-C3AC-DDBA-F102209BE2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21807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4E797D1-4A14-C3AC-DDBA-F102209BE2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21807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4E797D1-4A14-C3AC-DDBA-F102209BE2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21807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269F4903-AFE4-F642-5818-63427677C5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77342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EA89B475-D775-3E29-F0F3-0DF8DD1D47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94770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4E797D1-4A14-C3AC-DDBA-F102209BE2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21807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269F4903-AFE4-F642-5818-63427677C5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77342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EA89B475-D775-3E29-F0F3-0DF8DD1D47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94770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4E797D1-4A14-C3AC-DDBA-F102209BE2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21807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269F4903-AFE4-F642-5818-63427677C5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77342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454C63-F0B9-2B84-F6E3-187407B08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E4DE93-83A1-4C0C-4C79-578526551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F2A0EF-36DD-C343-E448-B34EC3966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130C-91F0-4A99-92D1-B49C10C4B6BC}" type="datetimeFigureOut">
              <a:rPr lang="es-PE" smtClean="0"/>
              <a:t>17/03/2026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33C84B-AA67-8657-5603-DE7BB6293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ACCDB6-A606-E894-964A-117C90D3E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683F-B4F7-4EC4-BE40-40084680EA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970197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2">
            <a:extLst>
              <a:ext uri="{FF2B5EF4-FFF2-40B4-BE49-F238E27FC236}">
                <a16:creationId xmlns:a16="http://schemas.microsoft.com/office/drawing/2014/main" id="{85D25E8E-B890-4A13-99F2-7DC31D25B6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2659" y="2434607"/>
            <a:ext cx="6175664" cy="2838450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000">
                <a:latin typeface="Telegraf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s-PE"/>
              <a:t>CUERPO DE TEXTO</a:t>
            </a:r>
          </a:p>
          <a:p>
            <a:pPr lvl="0"/>
            <a:r>
              <a:rPr lang="es-PE" err="1"/>
              <a:t>Lorem</a:t>
            </a:r>
            <a:r>
              <a:rPr lang="es-PE"/>
              <a:t> </a:t>
            </a:r>
            <a:r>
              <a:rPr lang="es-PE" err="1"/>
              <a:t>ipsum</a:t>
            </a:r>
            <a:r>
              <a:rPr lang="es-PE"/>
              <a:t> dolor </a:t>
            </a:r>
            <a:r>
              <a:rPr lang="es-PE" err="1"/>
              <a:t>sit</a:t>
            </a:r>
            <a:r>
              <a:rPr lang="es-PE"/>
              <a:t> </a:t>
            </a:r>
            <a:r>
              <a:rPr lang="es-PE" err="1"/>
              <a:t>amet</a:t>
            </a:r>
            <a:r>
              <a:rPr lang="es-PE"/>
              <a:t>, </a:t>
            </a:r>
            <a:r>
              <a:rPr lang="es-PE" err="1"/>
              <a:t>consectetuer</a:t>
            </a:r>
            <a:r>
              <a:rPr lang="es-PE"/>
              <a:t> </a:t>
            </a:r>
            <a:r>
              <a:rPr lang="es-PE" err="1"/>
              <a:t>adipiscing</a:t>
            </a:r>
            <a:r>
              <a:rPr lang="es-PE"/>
              <a:t> </a:t>
            </a:r>
            <a:r>
              <a:rPr lang="es-PE" err="1"/>
              <a:t>elit</a:t>
            </a:r>
            <a:r>
              <a:rPr lang="es-PE"/>
              <a:t>, sed </a:t>
            </a:r>
            <a:r>
              <a:rPr lang="es-PE" err="1"/>
              <a:t>diam</a:t>
            </a:r>
            <a:r>
              <a:rPr lang="es-PE"/>
              <a:t> </a:t>
            </a:r>
            <a:r>
              <a:rPr lang="es-PE" err="1"/>
              <a:t>nonummy</a:t>
            </a:r>
            <a:r>
              <a:rPr lang="es-PE"/>
              <a:t> </a:t>
            </a:r>
            <a:r>
              <a:rPr lang="es-PE" err="1"/>
              <a:t>nibh</a:t>
            </a:r>
            <a:r>
              <a:rPr lang="es-PE"/>
              <a:t> </a:t>
            </a:r>
            <a:r>
              <a:rPr lang="es-PE" err="1"/>
              <a:t>euismod</a:t>
            </a:r>
            <a:r>
              <a:rPr lang="es-PE"/>
              <a:t> </a:t>
            </a:r>
            <a:r>
              <a:rPr lang="es-PE" err="1"/>
              <a:t>tincidunt</a:t>
            </a:r>
            <a:r>
              <a:rPr lang="es-PE"/>
              <a:t> ut </a:t>
            </a:r>
            <a:r>
              <a:rPr lang="es-PE" err="1"/>
              <a:t>laoreet</a:t>
            </a:r>
            <a:r>
              <a:rPr lang="es-PE"/>
              <a:t> </a:t>
            </a:r>
            <a:r>
              <a:rPr lang="es-PE" err="1"/>
              <a:t>dolore</a:t>
            </a:r>
            <a:r>
              <a:rPr lang="es-PE"/>
              <a:t> </a:t>
            </a:r>
            <a:r>
              <a:rPr lang="es-PE" err="1"/>
              <a:t>vulputate</a:t>
            </a:r>
            <a:r>
              <a:rPr lang="es-PE"/>
              <a:t> </a:t>
            </a:r>
            <a:r>
              <a:rPr lang="es-PE" err="1"/>
              <a:t>velit</a:t>
            </a:r>
            <a:r>
              <a:rPr lang="es-PE"/>
              <a:t> </a:t>
            </a:r>
            <a:r>
              <a:rPr lang="es-PE" err="1"/>
              <a:t>esse</a:t>
            </a:r>
            <a:r>
              <a:rPr lang="es-PE"/>
              <a:t> </a:t>
            </a:r>
            <a:r>
              <a:rPr lang="es-PE" err="1"/>
              <a:t>molestie</a:t>
            </a:r>
            <a:r>
              <a:rPr lang="es-PE"/>
              <a:t> </a:t>
            </a:r>
            <a:r>
              <a:rPr lang="es-PE" err="1"/>
              <a:t>consequat</a:t>
            </a:r>
            <a:r>
              <a:rPr lang="es-PE"/>
              <a:t>, </a:t>
            </a:r>
            <a:r>
              <a:rPr lang="es-PE" err="1"/>
              <a:t>vel</a:t>
            </a:r>
            <a:r>
              <a:rPr lang="es-PE"/>
              <a:t> </a:t>
            </a:r>
            <a:r>
              <a:rPr lang="es-PE" err="1"/>
              <a:t>illum</a:t>
            </a:r>
            <a:r>
              <a:rPr lang="es-PE"/>
              <a:t> </a:t>
            </a:r>
            <a:r>
              <a:rPr lang="es-PE" err="1"/>
              <a:t>dolore</a:t>
            </a:r>
            <a:r>
              <a:rPr lang="es-PE"/>
              <a:t> </a:t>
            </a:r>
            <a:r>
              <a:rPr lang="es-PE" err="1"/>
              <a:t>eu</a:t>
            </a:r>
            <a:r>
              <a:rPr lang="es-PE"/>
              <a:t> </a:t>
            </a:r>
            <a:r>
              <a:rPr lang="es-PE" err="1"/>
              <a:t>feugiat</a:t>
            </a:r>
            <a:r>
              <a:rPr lang="es-PE"/>
              <a:t> </a:t>
            </a:r>
            <a:r>
              <a:rPr lang="es-PE" err="1"/>
              <a:t>nulla</a:t>
            </a:r>
            <a:r>
              <a:rPr lang="es-PE"/>
              <a:t> </a:t>
            </a:r>
            <a:r>
              <a:rPr lang="es-PE" err="1"/>
              <a:t>facilisis</a:t>
            </a:r>
            <a:r>
              <a:rPr lang="es-PE"/>
              <a:t> at vero eros et </a:t>
            </a:r>
            <a:r>
              <a:rPr lang="es-PE" err="1"/>
              <a:t>accumsan</a:t>
            </a:r>
            <a:r>
              <a:rPr lang="es-PE"/>
              <a:t> et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92D3C6-A3D3-4D45-A5FD-155927F565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87613" y="233363"/>
            <a:ext cx="5561234" cy="850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Sharp Grotesk Bold 15" panose="00000806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TÍTULO XXXXXXXX</a:t>
            </a:r>
          </a:p>
        </p:txBody>
      </p:sp>
    </p:spTree>
    <p:extLst>
      <p:ext uri="{BB962C8B-B14F-4D97-AF65-F5344CB8AC3E}">
        <p14:creationId xmlns:p14="http://schemas.microsoft.com/office/powerpoint/2010/main" val="411013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2BA3AC6B-AB94-D189-EF12-83A1BC9FD1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94947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00403E-ADA8-D700-8A15-2F3CE785D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08DC4C-632D-EF99-CFC4-3079D85D73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E8D10B-7261-B941-7951-41EC574D4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5DC112-E49C-8661-1EBA-9414E9F1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130C-91F0-4A99-92D1-B49C10C4B6BC}" type="datetimeFigureOut">
              <a:rPr lang="es-PE" smtClean="0"/>
              <a:t>17/03/2026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936B7D-B7DF-1DB3-3987-3237A4BE9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B9222B-4C29-CFBF-F6BE-3708498E5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683F-B4F7-4EC4-BE40-40084680EA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30877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E4371-55A6-4C1C-FA5F-E69A011B5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59175F-D459-2265-8EED-2EFC50C59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A0DA65-D41C-A8B2-91C3-7AEAD2160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454D96-A37F-567D-2C2C-C2A4AD6FFE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36C2492-4D57-14C5-D628-11437B946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3562E8C-85D6-395C-2745-B7577837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130C-91F0-4A99-92D1-B49C10C4B6BC}" type="datetimeFigureOut">
              <a:rPr lang="es-PE" smtClean="0"/>
              <a:t>17/03/2026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5893F3F-2AD6-7583-9CB0-56D8C7BE7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86D7B20-6F81-B35B-72BB-FB96814AD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683F-B4F7-4EC4-BE40-40084680EA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50516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754C89-B2E3-3444-4EF8-644006566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8B81D2A-C66A-B9B8-5CA4-3CC22EEA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130C-91F0-4A99-92D1-B49C10C4B6BC}" type="datetimeFigureOut">
              <a:rPr lang="es-PE" smtClean="0"/>
              <a:t>17/03/2026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FD3AB88-2CAB-82E3-C662-AC90980D9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C6CD5C-2283-5E34-316F-C2B1468CC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683F-B4F7-4EC4-BE40-40084680EA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1283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5E49152-BDDA-DD90-2FF6-CF52E7383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130C-91F0-4A99-92D1-B49C10C4B6BC}" type="datetimeFigureOut">
              <a:rPr lang="es-PE" smtClean="0"/>
              <a:t>17/03/2026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AC52441-6280-B13E-6B0A-1E3028BC9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5F303C0-3DEB-68D5-7943-A1F1B4E13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683F-B4F7-4EC4-BE40-40084680EA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87641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9F223A-6394-5E81-420B-E57B90423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47780C-8212-5395-9DEC-E56C4E73A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217D2B-F32A-C1FE-43AA-65AD9ACB5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6487A1-489F-07D1-55F3-41660F84A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130C-91F0-4A99-92D1-B49C10C4B6BC}" type="datetimeFigureOut">
              <a:rPr lang="es-PE" smtClean="0"/>
              <a:t>17/03/2026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824C5D7-5AE5-1E8E-70C0-7AF269AB6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76AA67-6857-88E1-FD6B-9B513D9BF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683F-B4F7-4EC4-BE40-40084680EA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56654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8E8AFE-58B6-A7F6-F547-A47E5C86C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ECA857E-6EE1-5EC2-2338-55CBD72E60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96DB58-8A94-1385-5914-6D7EC9A0B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921016-A30C-E173-A53E-6114C04C0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130C-91F0-4A99-92D1-B49C10C4B6BC}" type="datetimeFigureOut">
              <a:rPr lang="es-PE" smtClean="0"/>
              <a:t>17/03/2026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9DD13B-0ABB-B259-7DEA-1F236F3C2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5ABC96-DC5E-AFED-6BA9-9292AEA42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683F-B4F7-4EC4-BE40-40084680EA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8839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8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5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6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117FD51-4865-7722-7C23-A6E4C0D76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1F3620-69BA-3EDA-AA6A-543378660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65B9B5-3E87-9F38-0061-E8C037063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D130C-91F0-4A99-92D1-B49C10C4B6BC}" type="datetimeFigureOut">
              <a:rPr lang="es-PE" smtClean="0"/>
              <a:t>17/03/2026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14EC28-9211-F883-40C5-FEFD07025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882766-E83D-7570-F796-50157A165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D683F-B4F7-4EC4-BE40-40084680EA2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98162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1" r:id="rId1"/>
    <p:sldLayoutId id="2147486252" r:id="rId2"/>
    <p:sldLayoutId id="214748625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6255" r:id="rId11"/>
    <p:sldLayoutId id="2147486256" r:id="rId12"/>
    <p:sldLayoutId id="2147486272" r:id="rId13"/>
    <p:sldLayoutId id="214748627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268" r:id="rId1"/>
  </p:sldLayoutIdLst>
  <p:transition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 cap="all">
          <a:solidFill>
            <a:srgbClr val="EFA82F"/>
          </a:solidFill>
          <a:latin typeface="Arial"/>
          <a:ea typeface="MS PGothic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266" r:id="rId1"/>
  </p:sldLayoutIdLst>
  <p:transition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 cap="all">
          <a:solidFill>
            <a:srgbClr val="EFA82F"/>
          </a:solidFill>
          <a:latin typeface="Arial"/>
          <a:ea typeface="MS PGothic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orma, Rectángulo&#10;&#10;Descripción generada automáticamente">
            <a:extLst>
              <a:ext uri="{FF2B5EF4-FFF2-40B4-BE49-F238E27FC236}">
                <a16:creationId xmlns:a16="http://schemas.microsoft.com/office/drawing/2014/main" id="{E325EE4D-F5B5-44BB-B250-8EAD3A9401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8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62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237" r:id="rId1"/>
    <p:sldLayoutId id="2147486276" r:id="rId2"/>
    <p:sldLayoutId id="2147486277" r:id="rId3"/>
    <p:sldLayoutId id="2147486278" r:id="rId4"/>
    <p:sldLayoutId id="2147486279" r:id="rId5"/>
  </p:sldLayoutIdLst>
  <p:transition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 cap="all">
          <a:solidFill>
            <a:srgbClr val="EFA82F"/>
          </a:solidFill>
          <a:latin typeface="Arial"/>
          <a:ea typeface="MS PGothic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235" r:id="rId1"/>
    <p:sldLayoutId id="2147486262" r:id="rId2"/>
  </p:sldLayoutIdLst>
  <p:transition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 cap="all">
          <a:solidFill>
            <a:srgbClr val="EFA82F"/>
          </a:solidFill>
          <a:latin typeface="Arial"/>
          <a:ea typeface="MS PGothic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270" r:id="rId1"/>
  </p:sldLayoutIdLst>
  <p:transition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 cap="all">
          <a:solidFill>
            <a:srgbClr val="EFA82F"/>
          </a:solidFill>
          <a:latin typeface="Arial"/>
          <a:ea typeface="MS PGothic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246" r:id="rId1"/>
  </p:sldLayoutIdLst>
  <p:transition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 cap="all">
          <a:solidFill>
            <a:srgbClr val="EFA82F"/>
          </a:solidFill>
          <a:latin typeface="Arial"/>
          <a:ea typeface="MS PGothic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258" r:id="rId1"/>
  </p:sldLayoutIdLst>
  <p:transition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 cap="all">
          <a:solidFill>
            <a:srgbClr val="EFA82F"/>
          </a:solidFill>
          <a:latin typeface="Arial"/>
          <a:ea typeface="MS PGothic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271" r:id="rId1"/>
  </p:sldLayoutIdLst>
  <p:transition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 cap="all">
          <a:solidFill>
            <a:srgbClr val="EFA82F"/>
          </a:solidFill>
          <a:latin typeface="Arial"/>
          <a:ea typeface="MS PGothic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260" r:id="rId1"/>
  </p:sldLayoutIdLst>
  <p:transition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 cap="all">
          <a:solidFill>
            <a:srgbClr val="EFA82F"/>
          </a:solidFill>
          <a:latin typeface="Arial"/>
          <a:ea typeface="MS PGothic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264" r:id="rId1"/>
  </p:sldLayoutIdLst>
  <p:transition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 cap="all">
          <a:solidFill>
            <a:srgbClr val="EFA82F"/>
          </a:solidFill>
          <a:latin typeface="Arial"/>
          <a:ea typeface="MS PGothic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rgbClr val="EFA82F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FA82F"/>
        </a:buClr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1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mailto:notificacionescomunicate@upn.edu.pe" TargetMode="External"/><Relationship Id="rId3" Type="http://schemas.openxmlformats.org/officeDocument/2006/relationships/image" Target="../media/image46.svg"/><Relationship Id="rId7" Type="http://schemas.openxmlformats.org/officeDocument/2006/relationships/image" Target="../media/image49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hyperlink" Target="https://linktr.ee/ComunidadUPN" TargetMode="Externa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sv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UPN: Conoce los proyectos que destacan por su compromiso social | RPP  Noticias">
            <a:extLst>
              <a:ext uri="{FF2B5EF4-FFF2-40B4-BE49-F238E27FC236}">
                <a16:creationId xmlns:a16="http://schemas.microsoft.com/office/drawing/2014/main" id="{6B19C2E3-5141-107D-EA6E-1DC6C4C94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/>
          <a:stretch>
            <a:fillRect/>
          </a:stretch>
        </p:blipFill>
        <p:spPr bwMode="auto">
          <a:xfrm>
            <a:off x="20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FEC2861-46A7-F663-77FF-1AE962ACEC40}"/>
              </a:ext>
            </a:extLst>
          </p:cNvPr>
          <p:cNvSpPr txBox="1">
            <a:spLocks/>
          </p:cNvSpPr>
          <p:nvPr/>
        </p:nvSpPr>
        <p:spPr>
          <a:xfrm>
            <a:off x="541305" y="484112"/>
            <a:ext cx="5727641" cy="26733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harp Grotesk Bold 15"/>
              </a:rPr>
              <a:t>¡BIENVENIDOS</a:t>
            </a:r>
          </a:p>
          <a:p>
            <a:pPr>
              <a:lnSpc>
                <a:spcPct val="100000"/>
              </a:lnSpc>
            </a:pPr>
            <a:r>
              <a:rPr lang="en-US" sz="5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harp Grotesk Bold 15"/>
              </a:rPr>
              <a:t>AL CICLO</a:t>
            </a:r>
          </a:p>
          <a:p>
            <a:pPr>
              <a:lnSpc>
                <a:spcPct val="100000"/>
              </a:lnSpc>
            </a:pPr>
            <a:r>
              <a:rPr lang="en-US" sz="5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harp Grotesk Bold 15"/>
              </a:rPr>
              <a:t>2026-1!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ABDD0-420F-5D72-CFE9-281A695C4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6">
            <a:extLst>
              <a:ext uri="{FF2B5EF4-FFF2-40B4-BE49-F238E27FC236}">
                <a16:creationId xmlns:a16="http://schemas.microsoft.com/office/drawing/2014/main" id="{DF177498-EBF4-2D76-EC53-00B949E21E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32770" cy="6858000"/>
          </a:xfr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0DEFAE8-A19C-0F02-69B2-0AAE9DF0CDBE}"/>
              </a:ext>
            </a:extLst>
          </p:cNvPr>
          <p:cNvCxnSpPr>
            <a:cxnSpLocks/>
            <a:stCxn id="13" idx="4"/>
            <a:endCxn id="19" idx="0"/>
          </p:cNvCxnSpPr>
          <p:nvPr/>
        </p:nvCxnSpPr>
        <p:spPr>
          <a:xfrm>
            <a:off x="639770" y="2534045"/>
            <a:ext cx="0" cy="2943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5CDB9AF-55E6-3577-42E7-519E66F3DE1D}"/>
              </a:ext>
            </a:extLst>
          </p:cNvPr>
          <p:cNvSpPr txBox="1"/>
          <p:nvPr/>
        </p:nvSpPr>
        <p:spPr>
          <a:xfrm>
            <a:off x="1394818" y="303333"/>
            <a:ext cx="8189019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_tradnl" sz="3200" b="1" noProof="0">
                <a:latin typeface="Sharp Grotesk Bold 15"/>
                <a:cs typeface="Sharp Grotesk Bold 15"/>
              </a:rPr>
              <a:t>¿En qué consiste el nuevo </a:t>
            </a:r>
            <a:r>
              <a:rPr lang="es-ES_tradnl" sz="3200" b="1">
                <a:latin typeface="Sharp Grotesk Bold 15"/>
                <a:cs typeface="Sharp Grotesk Bold 15"/>
              </a:rPr>
              <a:t>MODELO DE APRENDIZAJE ACTIVO</a:t>
            </a:r>
            <a:r>
              <a:rPr lang="es-ES_tradnl" sz="3200" b="1" noProof="0">
                <a:latin typeface="Sharp Grotesk Bold 15"/>
                <a:cs typeface="Sharp Grotesk Bold 15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3443F1-33FF-A453-8D23-4C7896AA6039}"/>
              </a:ext>
            </a:extLst>
          </p:cNvPr>
          <p:cNvSpPr txBox="1"/>
          <p:nvPr/>
        </p:nvSpPr>
        <p:spPr>
          <a:xfrm>
            <a:off x="90354" y="2534045"/>
            <a:ext cx="1098830" cy="646331"/>
          </a:xfrm>
          <a:prstGeom prst="rect">
            <a:avLst/>
          </a:prstGeom>
          <a:solidFill>
            <a:srgbClr val="FFB81A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900" noProof="0">
                <a:latin typeface="Sharp Grotesk Book 15"/>
              </a:rPr>
              <a:t>¿En qué consiste el </a:t>
            </a:r>
            <a:r>
              <a:rPr lang="es-ES" sz="900">
                <a:latin typeface="Sharp Grotesk Book 15"/>
              </a:rPr>
              <a:t>modelo </a:t>
            </a:r>
            <a:r>
              <a:rPr lang="es-ES" sz="900" noProof="0">
                <a:latin typeface="Sharp Grotesk Book 15"/>
              </a:rPr>
              <a:t>de </a:t>
            </a:r>
            <a:r>
              <a:rPr lang="es-ES" sz="900">
                <a:latin typeface="Sharp Grotesk Book 15"/>
              </a:rPr>
              <a:t>aprendizaje activo</a:t>
            </a:r>
            <a:r>
              <a:rPr lang="es-ES" sz="900" noProof="0">
                <a:latin typeface="Sharp Grotesk Book 15"/>
              </a:rPr>
              <a:t>?</a:t>
            </a:r>
            <a:endParaRPr lang="es-ES" sz="900">
              <a:latin typeface="Sharp Grotesk Book 15"/>
            </a:endParaRPr>
          </a:p>
          <a:p>
            <a:pPr algn="ctr"/>
            <a:endParaRPr lang="es-ES_tradnl" sz="900" noProof="0">
              <a:latin typeface="Sharp Grotesk Book 15" pitchFamily="2" charset="77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302B67-2FFA-7E4D-D653-7002119EBB0D}"/>
              </a:ext>
            </a:extLst>
          </p:cNvPr>
          <p:cNvSpPr/>
          <p:nvPr/>
        </p:nvSpPr>
        <p:spPr>
          <a:xfrm>
            <a:off x="461154" y="2176814"/>
            <a:ext cx="357231" cy="357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b="1" noProof="0">
                <a:solidFill>
                  <a:schemeClr val="bg1"/>
                </a:solidFill>
                <a:latin typeface="Sharp Grotesk Book 15" pitchFamily="2" charset="77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560C56B-496F-55A6-D490-7901D66EED29}"/>
              </a:ext>
            </a:extLst>
          </p:cNvPr>
          <p:cNvSpPr/>
          <p:nvPr/>
        </p:nvSpPr>
        <p:spPr>
          <a:xfrm>
            <a:off x="461154" y="3277146"/>
            <a:ext cx="357231" cy="35723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b="1" noProof="0">
                <a:solidFill>
                  <a:schemeClr val="tx1"/>
                </a:solidFill>
                <a:latin typeface="Sharp Grotesk Book 15" pitchFamily="2" charset="77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FDD523E-9D59-0F83-7E2F-5BEAB72652B8}"/>
              </a:ext>
            </a:extLst>
          </p:cNvPr>
          <p:cNvSpPr/>
          <p:nvPr/>
        </p:nvSpPr>
        <p:spPr>
          <a:xfrm>
            <a:off x="461154" y="4377478"/>
            <a:ext cx="357231" cy="35723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b="1" noProof="0">
                <a:solidFill>
                  <a:schemeClr val="tx1"/>
                </a:solidFill>
                <a:latin typeface="Sharp Grotesk Book 15" pitchFamily="2" charset="77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6F74C8-5714-2B44-5BFA-452159C785AD}"/>
              </a:ext>
            </a:extLst>
          </p:cNvPr>
          <p:cNvSpPr/>
          <p:nvPr/>
        </p:nvSpPr>
        <p:spPr>
          <a:xfrm>
            <a:off x="461154" y="5477809"/>
            <a:ext cx="357231" cy="35723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b="1" noProof="0">
                <a:solidFill>
                  <a:schemeClr val="tx1"/>
                </a:solidFill>
                <a:latin typeface="Sharp Grotesk Book 15" pitchFamily="2" charset="77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0A08E7-A941-F07B-C34B-D90089AC5A57}"/>
              </a:ext>
            </a:extLst>
          </p:cNvPr>
          <p:cNvSpPr txBox="1"/>
          <p:nvPr/>
        </p:nvSpPr>
        <p:spPr>
          <a:xfrm>
            <a:off x="90354" y="3631647"/>
            <a:ext cx="1098830" cy="507831"/>
          </a:xfrm>
          <a:prstGeom prst="rect">
            <a:avLst/>
          </a:prstGeom>
          <a:solidFill>
            <a:srgbClr val="FFB8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900" noProof="0">
                <a:latin typeface="Sharp Grotesk Book 15" pitchFamily="2" charset="77"/>
              </a:rPr>
              <a:t>¿Cómo nos preparamos para implementarlo?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C98F18-5684-A408-254F-ACE4E3211F0C}"/>
              </a:ext>
            </a:extLst>
          </p:cNvPr>
          <p:cNvSpPr txBox="1"/>
          <p:nvPr/>
        </p:nvSpPr>
        <p:spPr>
          <a:xfrm>
            <a:off x="146884" y="4728659"/>
            <a:ext cx="1009853" cy="507831"/>
          </a:xfrm>
          <a:prstGeom prst="rect">
            <a:avLst/>
          </a:prstGeom>
          <a:solidFill>
            <a:srgbClr val="FFB8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900" noProof="0">
                <a:latin typeface="Sharp Grotesk Book 15" pitchFamily="2" charset="77"/>
              </a:rPr>
              <a:t>¿Cómo se lo contaremos a UPN?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E95BD4-3618-94AC-08CA-212C2AE5ADE5}"/>
              </a:ext>
            </a:extLst>
          </p:cNvPr>
          <p:cNvSpPr txBox="1"/>
          <p:nvPr/>
        </p:nvSpPr>
        <p:spPr>
          <a:xfrm>
            <a:off x="82670" y="5892063"/>
            <a:ext cx="1098830" cy="369332"/>
          </a:xfrm>
          <a:prstGeom prst="rect">
            <a:avLst/>
          </a:prstGeom>
          <a:solidFill>
            <a:srgbClr val="FFB8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900" noProof="0">
                <a:latin typeface="Sharp Grotesk Book 15" pitchFamily="2" charset="77"/>
              </a:rPr>
              <a:t>¿Qué necesitamos de ustedes?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3DE9CD-E7BC-13F6-B7EA-7FAF8E4D5E7F}"/>
              </a:ext>
            </a:extLst>
          </p:cNvPr>
          <p:cNvGrpSpPr/>
          <p:nvPr/>
        </p:nvGrpSpPr>
        <p:grpSpPr>
          <a:xfrm>
            <a:off x="1391956" y="2667670"/>
            <a:ext cx="4274393" cy="2235283"/>
            <a:chOff x="1874254" y="1834706"/>
            <a:chExt cx="4662851" cy="22352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88CF4F7-CD55-9BD3-61FC-18F963B9B0E9}"/>
                </a:ext>
              </a:extLst>
            </p:cNvPr>
            <p:cNvSpPr/>
            <p:nvPr/>
          </p:nvSpPr>
          <p:spPr>
            <a:xfrm>
              <a:off x="3352800" y="2612699"/>
              <a:ext cx="282849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PE" sz="4800" b="1">
                  <a:solidFill>
                    <a:srgbClr val="FFB81A"/>
                  </a:solidFill>
                  <a:latin typeface="Sharp Grotesk SemiBold 15" pitchFamily="2" charset="77"/>
                </a:rPr>
                <a:t>CLAVE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FB95B8-193E-23A1-0151-E798F69FD83C}"/>
                </a:ext>
              </a:extLst>
            </p:cNvPr>
            <p:cNvSpPr/>
            <p:nvPr/>
          </p:nvSpPr>
          <p:spPr>
            <a:xfrm>
              <a:off x="1874254" y="1834706"/>
              <a:ext cx="1689905" cy="22352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PE" sz="19900" b="1">
                  <a:solidFill>
                    <a:srgbClr val="FFB81A"/>
                  </a:solidFill>
                  <a:latin typeface="Sharp Grotesk SemiBold 15" pitchFamily="2" charset="77"/>
                </a:rPr>
                <a:t>4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CE149E-5CDF-9914-84F7-825B33FA928B}"/>
                </a:ext>
              </a:extLst>
            </p:cNvPr>
            <p:cNvSpPr/>
            <p:nvPr/>
          </p:nvSpPr>
          <p:spPr>
            <a:xfrm>
              <a:off x="3387525" y="3228019"/>
              <a:ext cx="2666446" cy="343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>
                  <a:solidFill>
                    <a:schemeClr val="tx1"/>
                  </a:solidFill>
                  <a:latin typeface="Sharp Grotesk Book 15" pitchFamily="2" charset="77"/>
                </a:rPr>
                <a:t>q</a:t>
              </a:r>
              <a:r>
                <a:rPr lang="en-PE">
                  <a:solidFill>
                    <a:schemeClr val="tx1"/>
                  </a:solidFill>
                  <a:latin typeface="Sharp Grotesk Book 15" pitchFamily="2" charset="77"/>
                </a:rPr>
                <a:t>ue todos debemos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D915381-CDC6-3B4F-6F15-4A95606A9D8F}"/>
                </a:ext>
              </a:extLst>
            </p:cNvPr>
            <p:cNvSpPr/>
            <p:nvPr/>
          </p:nvSpPr>
          <p:spPr>
            <a:xfrm>
              <a:off x="3352799" y="2033965"/>
              <a:ext cx="3184306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PE" sz="4800" b="1">
                  <a:solidFill>
                    <a:srgbClr val="FFB81A"/>
                  </a:solidFill>
                  <a:latin typeface="Sharp Grotesk SemiBold 15" pitchFamily="2" charset="77"/>
                </a:rPr>
                <a:t>CAMBIOS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C3DFC3A-EF6F-8A4B-9665-EBB39E63A17C}"/>
                </a:ext>
              </a:extLst>
            </p:cNvPr>
            <p:cNvSpPr/>
            <p:nvPr/>
          </p:nvSpPr>
          <p:spPr>
            <a:xfrm>
              <a:off x="3387525" y="3540536"/>
              <a:ext cx="2666446" cy="343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419">
                  <a:solidFill>
                    <a:schemeClr val="tx1"/>
                  </a:solidFill>
                  <a:latin typeface="Sharp Grotesk Book 15" pitchFamily="2" charset="77"/>
                </a:rPr>
                <a:t>conocer.</a:t>
              </a:r>
              <a:endParaRPr lang="en-PE">
                <a:solidFill>
                  <a:schemeClr val="tx1"/>
                </a:solidFill>
                <a:latin typeface="Sharp Grotesk Book 15" pitchFamily="2" charset="77"/>
              </a:endParaRPr>
            </a:p>
          </p:txBody>
        </p:sp>
      </p:grpSp>
      <p:sp>
        <p:nvSpPr>
          <p:cNvPr id="11" name="Pentagon 10">
            <a:extLst>
              <a:ext uri="{FF2B5EF4-FFF2-40B4-BE49-F238E27FC236}">
                <a16:creationId xmlns:a16="http://schemas.microsoft.com/office/drawing/2014/main" id="{4C5BCB6A-7638-B954-10B0-3597813C73E5}"/>
              </a:ext>
            </a:extLst>
          </p:cNvPr>
          <p:cNvSpPr/>
          <p:nvPr/>
        </p:nvSpPr>
        <p:spPr>
          <a:xfrm>
            <a:off x="5235657" y="1287719"/>
            <a:ext cx="2358236" cy="349488"/>
          </a:xfrm>
          <a:prstGeom prst="homePlate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E" sz="1600" b="1">
                <a:solidFill>
                  <a:schemeClr val="tx1"/>
                </a:solidFill>
                <a:latin typeface="Sharp Grotesk SemiBold 15" pitchFamily="2" charset="77"/>
              </a:rPr>
              <a:t>MODULARIDAD</a:t>
            </a:r>
          </a:p>
        </p:txBody>
      </p:sp>
      <p:sp>
        <p:nvSpPr>
          <p:cNvPr id="29" name="Pentagon 28">
            <a:extLst>
              <a:ext uri="{FF2B5EF4-FFF2-40B4-BE49-F238E27FC236}">
                <a16:creationId xmlns:a16="http://schemas.microsoft.com/office/drawing/2014/main" id="{CAA2924C-3B29-201F-A000-F239E43A7EC4}"/>
              </a:ext>
            </a:extLst>
          </p:cNvPr>
          <p:cNvSpPr/>
          <p:nvPr/>
        </p:nvSpPr>
        <p:spPr>
          <a:xfrm>
            <a:off x="5235657" y="2511049"/>
            <a:ext cx="2358236" cy="349488"/>
          </a:xfrm>
          <a:prstGeom prst="homePlate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E" sz="1600" b="1">
                <a:solidFill>
                  <a:schemeClr val="tx1"/>
                </a:solidFill>
                <a:latin typeface="Sharp Grotesk SemiBold 15" pitchFamily="2" charset="77"/>
              </a:rPr>
              <a:t>METODOLOGÍA</a:t>
            </a:r>
          </a:p>
        </p:txBody>
      </p:sp>
      <p:sp>
        <p:nvSpPr>
          <p:cNvPr id="30" name="Pentagon 29">
            <a:extLst>
              <a:ext uri="{FF2B5EF4-FFF2-40B4-BE49-F238E27FC236}">
                <a16:creationId xmlns:a16="http://schemas.microsoft.com/office/drawing/2014/main" id="{947E11B9-A5D5-2B64-F7E2-CF3FDF7576E6}"/>
              </a:ext>
            </a:extLst>
          </p:cNvPr>
          <p:cNvSpPr/>
          <p:nvPr/>
        </p:nvSpPr>
        <p:spPr>
          <a:xfrm>
            <a:off x="5235657" y="3848552"/>
            <a:ext cx="2358236" cy="349488"/>
          </a:xfrm>
          <a:prstGeom prst="homePlate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E" sz="1600" b="1">
                <a:solidFill>
                  <a:schemeClr val="tx1"/>
                </a:solidFill>
                <a:latin typeface="Sharp Grotesk SemiBold 15" pitchFamily="2" charset="77"/>
              </a:rPr>
              <a:t>EVALUACIÓN</a:t>
            </a:r>
          </a:p>
        </p:txBody>
      </p:sp>
      <p:sp>
        <p:nvSpPr>
          <p:cNvPr id="31" name="Pentagon 30">
            <a:extLst>
              <a:ext uri="{FF2B5EF4-FFF2-40B4-BE49-F238E27FC236}">
                <a16:creationId xmlns:a16="http://schemas.microsoft.com/office/drawing/2014/main" id="{294DE805-6DE4-59B7-4817-D86CD01CDEFC}"/>
              </a:ext>
            </a:extLst>
          </p:cNvPr>
          <p:cNvSpPr/>
          <p:nvPr/>
        </p:nvSpPr>
        <p:spPr>
          <a:xfrm>
            <a:off x="5235657" y="5232343"/>
            <a:ext cx="2358236" cy="349488"/>
          </a:xfrm>
          <a:prstGeom prst="homePlate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419" sz="1600" b="1">
                <a:solidFill>
                  <a:schemeClr val="tx1"/>
                </a:solidFill>
                <a:latin typeface="Sharp Grotesk SemiBold 15" pitchFamily="2" charset="77"/>
              </a:rPr>
              <a:t>I.A. COMO SOPORTE</a:t>
            </a:r>
            <a:endParaRPr lang="en-PE" sz="1600" b="1">
              <a:solidFill>
                <a:schemeClr val="tx1"/>
              </a:solidFill>
              <a:latin typeface="Sharp Grotesk SemiBold 15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03CF5E-7560-920C-7107-CCEFF353D45F}"/>
              </a:ext>
            </a:extLst>
          </p:cNvPr>
          <p:cNvSpPr/>
          <p:nvPr/>
        </p:nvSpPr>
        <p:spPr>
          <a:xfrm>
            <a:off x="5692697" y="1684586"/>
            <a:ext cx="2262373" cy="349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PE" sz="1100" b="1">
                <a:solidFill>
                  <a:schemeClr val="tx1"/>
                </a:solidFill>
                <a:latin typeface="Sharp Grotesk SemiBold 15" pitchFamily="2" charset="77"/>
              </a:rPr>
              <a:t>ANTES:</a:t>
            </a:r>
          </a:p>
          <a:p>
            <a:r>
              <a:rPr lang="en-PE" sz="1100">
                <a:solidFill>
                  <a:schemeClr val="tx1"/>
                </a:solidFill>
                <a:latin typeface="Aptos" panose="020B0004020202020204" pitchFamily="34" charset="0"/>
              </a:rPr>
              <a:t>Cursos generales de 16 semanas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7C5DEA4-753D-E03E-46E9-A7B0F256B063}"/>
              </a:ext>
            </a:extLst>
          </p:cNvPr>
          <p:cNvSpPr/>
          <p:nvPr/>
        </p:nvSpPr>
        <p:spPr>
          <a:xfrm>
            <a:off x="5692697" y="2904176"/>
            <a:ext cx="2262373" cy="349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PE" sz="1100" b="1">
                <a:solidFill>
                  <a:schemeClr val="tx1"/>
                </a:solidFill>
                <a:latin typeface="Sharp Grotesk SemiBold 15" pitchFamily="2" charset="77"/>
              </a:rPr>
              <a:t>ANTES:</a:t>
            </a:r>
          </a:p>
          <a:p>
            <a:r>
              <a:rPr lang="en-US" sz="1100" err="1">
                <a:solidFill>
                  <a:schemeClr val="tx1"/>
                </a:solidFill>
                <a:latin typeface="Telegraf"/>
              </a:rPr>
              <a:t>Clases</a:t>
            </a:r>
            <a:r>
              <a:rPr lang="en-US" sz="1100">
                <a:solidFill>
                  <a:schemeClr val="tx1"/>
                </a:solidFill>
                <a:latin typeface="Telegraf"/>
              </a:rPr>
              <a:t> </a:t>
            </a:r>
            <a:r>
              <a:rPr lang="en-US" sz="1100" err="1">
                <a:solidFill>
                  <a:schemeClr val="tx1"/>
                </a:solidFill>
                <a:latin typeface="Telegraf"/>
              </a:rPr>
              <a:t>basadas</a:t>
            </a:r>
            <a:r>
              <a:rPr lang="en-US" sz="1100">
                <a:solidFill>
                  <a:schemeClr val="tx1"/>
                </a:solidFill>
                <a:latin typeface="Telegraf"/>
              </a:rPr>
              <a:t> </a:t>
            </a:r>
            <a:r>
              <a:rPr lang="en-US" sz="1100" err="1">
                <a:solidFill>
                  <a:schemeClr val="tx1"/>
                </a:solidFill>
                <a:latin typeface="Telegraf"/>
              </a:rPr>
              <a:t>en</a:t>
            </a:r>
            <a:r>
              <a:rPr lang="en-US" sz="1100">
                <a:solidFill>
                  <a:schemeClr val="tx1"/>
                </a:solidFill>
                <a:latin typeface="Telegraf"/>
              </a:rPr>
              <a:t> la </a:t>
            </a:r>
            <a:r>
              <a:rPr lang="en-US" sz="1100" err="1">
                <a:solidFill>
                  <a:schemeClr val="tx1"/>
                </a:solidFill>
                <a:latin typeface="Telegraf"/>
              </a:rPr>
              <a:t>exposición</a:t>
            </a:r>
            <a:endParaRPr lang="en-US" sz="1100">
              <a:solidFill>
                <a:schemeClr val="tx1"/>
              </a:solidFill>
              <a:latin typeface="Telegraf"/>
            </a:endParaRPr>
          </a:p>
          <a:p>
            <a:r>
              <a:rPr lang="en-US" sz="1100">
                <a:solidFill>
                  <a:schemeClr val="tx1"/>
                </a:solidFill>
                <a:latin typeface="Telegraf"/>
              </a:rPr>
              <a:t>y </a:t>
            </a:r>
            <a:r>
              <a:rPr lang="en-US" sz="1100" err="1">
                <a:solidFill>
                  <a:schemeClr val="tx1"/>
                </a:solidFill>
                <a:latin typeface="Telegraf"/>
              </a:rPr>
              <a:t>transmisión</a:t>
            </a:r>
            <a:r>
              <a:rPr lang="en-US" sz="1100">
                <a:solidFill>
                  <a:schemeClr val="tx1"/>
                </a:solidFill>
                <a:latin typeface="Telegraf"/>
              </a:rPr>
              <a:t> de </a:t>
            </a:r>
            <a:r>
              <a:rPr lang="en-US" sz="1100" err="1">
                <a:solidFill>
                  <a:schemeClr val="tx1"/>
                </a:solidFill>
                <a:latin typeface="Telegraf"/>
              </a:rPr>
              <a:t>conocimientos</a:t>
            </a:r>
            <a:r>
              <a:rPr lang="en-US" sz="1100">
                <a:solidFill>
                  <a:schemeClr val="tx1"/>
                </a:solidFill>
                <a:latin typeface="Telegraf"/>
              </a:rPr>
              <a:t>.</a:t>
            </a:r>
            <a:endParaRPr lang="en-PE">
              <a:solidFill>
                <a:schemeClr val="tx1"/>
              </a:solidFill>
              <a:latin typeface="Telegraf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EF1A197-5EAA-00A7-7D58-F415F9F8ECE2}"/>
              </a:ext>
            </a:extLst>
          </p:cNvPr>
          <p:cNvSpPr/>
          <p:nvPr/>
        </p:nvSpPr>
        <p:spPr>
          <a:xfrm>
            <a:off x="5692697" y="4249515"/>
            <a:ext cx="2262373" cy="349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PE" sz="1100" b="1">
                <a:solidFill>
                  <a:schemeClr val="tx1"/>
                </a:solidFill>
                <a:latin typeface="Sharp Grotesk SemiBold 15" pitchFamily="2" charset="77"/>
              </a:rPr>
              <a:t>ANTES:</a:t>
            </a:r>
          </a:p>
          <a:p>
            <a:r>
              <a:rPr lang="en-US" sz="1100">
                <a:solidFill>
                  <a:schemeClr val="tx1"/>
                </a:solidFill>
                <a:latin typeface="Aptos" panose="020B0004020202020204" pitchFamily="34" charset="0"/>
              </a:rPr>
              <a:t>Sistema </a:t>
            </a:r>
            <a:r>
              <a:rPr lang="en-US" sz="1100" err="1">
                <a:solidFill>
                  <a:schemeClr val="tx1"/>
                </a:solidFill>
                <a:latin typeface="Aptos" panose="020B0004020202020204" pitchFamily="34" charset="0"/>
              </a:rPr>
              <a:t>tradicional</a:t>
            </a:r>
            <a:r>
              <a:rPr lang="en-US" sz="110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1100" err="1">
                <a:solidFill>
                  <a:schemeClr val="tx1"/>
                </a:solidFill>
                <a:latin typeface="Aptos" panose="020B0004020202020204" pitchFamily="34" charset="0"/>
              </a:rPr>
              <a:t>centrado</a:t>
            </a:r>
            <a:endParaRPr lang="en-US" sz="11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1100" err="1">
                <a:solidFill>
                  <a:schemeClr val="tx1"/>
                </a:solidFill>
                <a:latin typeface="Aptos" panose="020B0004020202020204" pitchFamily="34" charset="0"/>
              </a:rPr>
              <a:t>en</a:t>
            </a:r>
            <a:r>
              <a:rPr lang="en-US" sz="110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1100" err="1">
                <a:solidFill>
                  <a:schemeClr val="tx1"/>
                </a:solidFill>
                <a:latin typeface="Aptos" panose="020B0004020202020204" pitchFamily="34" charset="0"/>
              </a:rPr>
              <a:t>aprobar</a:t>
            </a:r>
            <a:r>
              <a:rPr lang="en-US" sz="1100">
                <a:solidFill>
                  <a:schemeClr val="tx1"/>
                </a:solidFill>
                <a:latin typeface="Aptos" panose="020B0004020202020204" pitchFamily="34" charset="0"/>
              </a:rPr>
              <a:t>/</a:t>
            </a:r>
            <a:r>
              <a:rPr lang="en-US" sz="1100" err="1">
                <a:solidFill>
                  <a:schemeClr val="tx1"/>
                </a:solidFill>
                <a:latin typeface="Aptos" panose="020B0004020202020204" pitchFamily="34" charset="0"/>
              </a:rPr>
              <a:t>desaprobar</a:t>
            </a:r>
            <a:r>
              <a:rPr lang="en-US" sz="1100">
                <a:solidFill>
                  <a:schemeClr val="tx1"/>
                </a:solidFill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9639ACE-376F-AD31-9926-A1CC8EAB2759}"/>
              </a:ext>
            </a:extLst>
          </p:cNvPr>
          <p:cNvSpPr/>
          <p:nvPr/>
        </p:nvSpPr>
        <p:spPr>
          <a:xfrm>
            <a:off x="5692697" y="5638532"/>
            <a:ext cx="2262373" cy="349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PE" sz="1100" b="1">
                <a:solidFill>
                  <a:schemeClr val="tx1"/>
                </a:solidFill>
                <a:latin typeface="Sharp Grotesk SemiBold 15" pitchFamily="2" charset="77"/>
              </a:rPr>
              <a:t>ANTES:</a:t>
            </a:r>
          </a:p>
          <a:p>
            <a:r>
              <a:rPr lang="en-US" sz="1100">
                <a:solidFill>
                  <a:schemeClr val="tx1"/>
                </a:solidFill>
                <a:latin typeface="Aptos" panose="020B0004020202020204" pitchFamily="34" charset="0"/>
              </a:rPr>
              <a:t>El </a:t>
            </a:r>
            <a:r>
              <a:rPr lang="en-US" sz="1100" err="1">
                <a:solidFill>
                  <a:schemeClr val="tx1"/>
                </a:solidFill>
                <a:latin typeface="Aptos" panose="020B0004020202020204" pitchFamily="34" charset="0"/>
              </a:rPr>
              <a:t>docente</a:t>
            </a:r>
            <a:r>
              <a:rPr lang="en-US" sz="110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1100" err="1">
                <a:solidFill>
                  <a:schemeClr val="tx1"/>
                </a:solidFill>
                <a:latin typeface="Aptos" panose="020B0004020202020204" pitchFamily="34" charset="0"/>
              </a:rPr>
              <a:t>responde</a:t>
            </a:r>
            <a:r>
              <a:rPr lang="en-US" sz="110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1100" err="1">
                <a:solidFill>
                  <a:schemeClr val="tx1"/>
                </a:solidFill>
                <a:latin typeface="Aptos" panose="020B0004020202020204" pitchFamily="34" charset="0"/>
              </a:rPr>
              <a:t>dudas</a:t>
            </a:r>
            <a:r>
              <a:rPr lang="en-US" sz="1100">
                <a:solidFill>
                  <a:schemeClr val="tx1"/>
                </a:solidFill>
                <a:latin typeface="Aptos" panose="020B0004020202020204" pitchFamily="34" charset="0"/>
              </a:rPr>
              <a:t> y </a:t>
            </a:r>
            <a:r>
              <a:rPr lang="en-US" sz="1100" err="1">
                <a:solidFill>
                  <a:schemeClr val="tx1"/>
                </a:solidFill>
                <a:latin typeface="Aptos" panose="020B0004020202020204" pitchFamily="34" charset="0"/>
              </a:rPr>
              <a:t>consultas</a:t>
            </a:r>
            <a:r>
              <a:rPr lang="en-US" sz="110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1100" err="1">
                <a:solidFill>
                  <a:schemeClr val="tx1"/>
                </a:solidFill>
                <a:latin typeface="Aptos" panose="020B0004020202020204" pitchFamily="34" charset="0"/>
              </a:rPr>
              <a:t>manualmente</a:t>
            </a:r>
            <a:r>
              <a:rPr lang="en-US" sz="1100">
                <a:solidFill>
                  <a:schemeClr val="tx1"/>
                </a:solidFill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0FB49AE-3E38-B00B-95DE-AD8E31E7DA06}"/>
              </a:ext>
            </a:extLst>
          </p:cNvPr>
          <p:cNvSpPr/>
          <p:nvPr/>
        </p:nvSpPr>
        <p:spPr>
          <a:xfrm>
            <a:off x="9419652" y="1544940"/>
            <a:ext cx="2177127" cy="72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s-ES" sz="1600" b="1" noProof="0">
                <a:solidFill>
                  <a:schemeClr val="tx1"/>
                </a:solidFill>
                <a:latin typeface="Sharp Grotesk SemiBold 15"/>
                <a:cs typeface="Sharp Grotesk SemiBold 15"/>
              </a:rPr>
              <a:t>AHORA:</a:t>
            </a:r>
            <a:endParaRPr lang="es-ES" noProof="0">
              <a:solidFill>
                <a:schemeClr val="tx1"/>
              </a:solidFill>
              <a:latin typeface="Telegraf"/>
            </a:endParaRPr>
          </a:p>
          <a:p>
            <a:r>
              <a:rPr lang="es-ES" sz="1100" noProof="0" dirty="0">
                <a:solidFill>
                  <a:schemeClr val="tx1"/>
                </a:solidFill>
                <a:latin typeface="Telegraf"/>
              </a:rPr>
              <a:t>Incluimos cursos modulares más directos y prácticos de 8 semanas.</a:t>
            </a:r>
            <a:endParaRPr lang="es-ES" noProof="0" dirty="0">
              <a:solidFill>
                <a:schemeClr val="tx1"/>
              </a:solidFill>
              <a:latin typeface="Telegraf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E289A4A-C71A-AF65-724C-98B2819F7CFA}"/>
              </a:ext>
            </a:extLst>
          </p:cNvPr>
          <p:cNvSpPr/>
          <p:nvPr/>
        </p:nvSpPr>
        <p:spPr>
          <a:xfrm>
            <a:off x="9419652" y="2856941"/>
            <a:ext cx="2422348" cy="72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s-PE" sz="1600" b="1" noProof="0">
                <a:solidFill>
                  <a:schemeClr val="tx1"/>
                </a:solidFill>
                <a:latin typeface="Sharp Grotesk SemiBold 15" pitchFamily="2" charset="77"/>
              </a:rPr>
              <a:t>AHORA:</a:t>
            </a:r>
          </a:p>
          <a:p>
            <a:r>
              <a:rPr lang="es-PE" sz="1100" noProof="0" dirty="0">
                <a:solidFill>
                  <a:schemeClr val="tx1"/>
                </a:solidFill>
                <a:latin typeface="Telegraf"/>
              </a:rPr>
              <a:t>Incremento de metodologías activas y desafíos cognitivos que conectan aprendizajes con situaciones reales de la carrera. </a:t>
            </a:r>
            <a:endParaRPr lang="es-PE" noProof="0" dirty="0">
              <a:solidFill>
                <a:schemeClr val="tx1"/>
              </a:solidFill>
              <a:latin typeface="Telegraf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8A0B6D4-AA0D-A785-C5B5-776955B76725}"/>
              </a:ext>
            </a:extLst>
          </p:cNvPr>
          <p:cNvSpPr/>
          <p:nvPr/>
        </p:nvSpPr>
        <p:spPr>
          <a:xfrm>
            <a:off x="9419652" y="4182303"/>
            <a:ext cx="2341581" cy="72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s-PE" sz="1600" b="1" noProof="0">
                <a:solidFill>
                  <a:schemeClr val="tx1"/>
                </a:solidFill>
                <a:latin typeface="Sharp Grotesk SemiBold 15"/>
                <a:cs typeface="Sharp Grotesk SemiBold 15"/>
              </a:rPr>
              <a:t>AHORA:</a:t>
            </a:r>
            <a:endParaRPr lang="es-PE" noProof="0">
              <a:solidFill>
                <a:schemeClr val="tx1"/>
              </a:solidFill>
              <a:latin typeface="Sharp Grotesk SemiBold 15"/>
              <a:cs typeface="Sharp Grotesk SemiBold 15"/>
            </a:endParaRPr>
          </a:p>
          <a:p>
            <a:r>
              <a:rPr lang="es-PE" sz="1100" noProof="0" dirty="0">
                <a:solidFill>
                  <a:schemeClr val="tx1"/>
                </a:solidFill>
                <a:latin typeface="Telegraf"/>
              </a:rPr>
              <a:t>Nuevo sistema enfocado en la mejora continua, a través del </a:t>
            </a:r>
            <a:r>
              <a:rPr lang="es-PE" sz="1100" noProof="0" dirty="0" err="1">
                <a:solidFill>
                  <a:schemeClr val="tx1"/>
                </a:solidFill>
                <a:latin typeface="Telegraf"/>
              </a:rPr>
              <a:t>feedback</a:t>
            </a:r>
            <a:r>
              <a:rPr lang="es-PE" sz="1100" noProof="0" dirty="0">
                <a:solidFill>
                  <a:schemeClr val="tx1"/>
                </a:solidFill>
                <a:latin typeface="Telegraf"/>
              </a:rPr>
              <a:t> positivo.</a:t>
            </a:r>
            <a:endParaRPr lang="es-PE" noProof="0" dirty="0">
              <a:solidFill>
                <a:schemeClr val="tx1"/>
              </a:solidFill>
            </a:endParaRPr>
          </a:p>
          <a:p>
            <a:endParaRPr lang="es-PE" noProof="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5B311B2-DFE8-060A-0251-1DD67727D953}"/>
              </a:ext>
            </a:extLst>
          </p:cNvPr>
          <p:cNvSpPr/>
          <p:nvPr/>
        </p:nvSpPr>
        <p:spPr>
          <a:xfrm>
            <a:off x="9419653" y="5562724"/>
            <a:ext cx="2311194" cy="7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s-PE" sz="1600" b="1" noProof="0">
                <a:solidFill>
                  <a:schemeClr val="tx1"/>
                </a:solidFill>
                <a:latin typeface="Sharp Grotesk SemiBold 15" pitchFamily="2" charset="77"/>
              </a:rPr>
              <a:t>AHORA:</a:t>
            </a:r>
          </a:p>
          <a:p>
            <a:r>
              <a:rPr lang="es-PE" sz="1100" noProof="0" dirty="0">
                <a:solidFill>
                  <a:schemeClr val="tx1"/>
                </a:solidFill>
              </a:rPr>
              <a:t>Tendremos diversas plataformas que servirán de soporte académico y administrativo al docente.</a:t>
            </a:r>
          </a:p>
        </p:txBody>
      </p:sp>
      <p:pic>
        <p:nvPicPr>
          <p:cNvPr id="43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D7DA8C4-B110-5C99-EF75-32EDC68F0A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11072" y="1552948"/>
            <a:ext cx="333495" cy="657006"/>
          </a:xfrm>
          <a:prstGeom prst="rect">
            <a:avLst/>
          </a:prstGeom>
        </p:spPr>
      </p:pic>
      <p:pic>
        <p:nvPicPr>
          <p:cNvPr id="44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08F1919-3068-889E-6CFD-8A89231ABC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11072" y="2818284"/>
            <a:ext cx="333495" cy="657006"/>
          </a:xfrm>
          <a:prstGeom prst="rect">
            <a:avLst/>
          </a:prstGeom>
        </p:spPr>
      </p:pic>
      <p:pic>
        <p:nvPicPr>
          <p:cNvPr id="45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10245595-AD5B-9B56-777E-DEAE51D686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11072" y="4146224"/>
            <a:ext cx="333495" cy="657006"/>
          </a:xfrm>
          <a:prstGeom prst="rect">
            <a:avLst/>
          </a:prstGeom>
        </p:spPr>
      </p:pic>
      <p:pic>
        <p:nvPicPr>
          <p:cNvPr id="46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CA06E22-7744-95B2-9070-614E734F01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11072" y="5632358"/>
            <a:ext cx="333495" cy="65700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F37467C5-A538-9FA6-97BA-29A870E05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8244" y="2882423"/>
            <a:ext cx="765062" cy="765062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67D4A7BC-27B8-EA97-D1C8-8F3A68D774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98614" y="4394261"/>
            <a:ext cx="494427" cy="494427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62793269-9B50-FB3B-B445-49A2C4A6A1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3531" y="1702511"/>
            <a:ext cx="531066" cy="53106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71198B21-5B7C-7B1B-92EB-0755941CF8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58053" y="5664353"/>
            <a:ext cx="494427" cy="49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2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25C96-A0E5-16BC-BE4E-227CF5010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6">
            <a:extLst>
              <a:ext uri="{FF2B5EF4-FFF2-40B4-BE49-F238E27FC236}">
                <a16:creationId xmlns:a16="http://schemas.microsoft.com/office/drawing/2014/main" id="{1056C41B-D53E-8F27-91A8-A25612814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32770" cy="6858000"/>
          </a:xfr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78BB8D-63E0-3B45-21DD-5C3EDD447B65}"/>
              </a:ext>
            </a:extLst>
          </p:cNvPr>
          <p:cNvCxnSpPr>
            <a:cxnSpLocks/>
            <a:stCxn id="13" idx="4"/>
            <a:endCxn id="19" idx="0"/>
          </p:cNvCxnSpPr>
          <p:nvPr/>
        </p:nvCxnSpPr>
        <p:spPr>
          <a:xfrm>
            <a:off x="639770" y="2534045"/>
            <a:ext cx="0" cy="2943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3F32238-FA3C-84A0-F5AE-7D7A74200617}"/>
              </a:ext>
            </a:extLst>
          </p:cNvPr>
          <p:cNvSpPr txBox="1"/>
          <p:nvPr/>
        </p:nvSpPr>
        <p:spPr>
          <a:xfrm>
            <a:off x="1394818" y="303333"/>
            <a:ext cx="81890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3200" b="1" noProof="0">
                <a:latin typeface="Sharp Grotesk Bold 15" panose="00000806000000000000" pitchFamily="50" charset="0"/>
              </a:rPr>
              <a:t>El modelo de aprendizaje activo</a:t>
            </a:r>
          </a:p>
          <a:p>
            <a:r>
              <a:rPr lang="es-ES_tradnl" sz="3200" b="1">
                <a:latin typeface="Sharp Grotesk Bold 15" panose="00000806000000000000" pitchFamily="50" charset="0"/>
              </a:rPr>
              <a:t>t</a:t>
            </a:r>
            <a:r>
              <a:rPr lang="es-ES_tradnl" sz="3200" b="1" noProof="0">
                <a:latin typeface="Sharp Grotesk Bold 15" panose="00000806000000000000" pitchFamily="50" charset="0"/>
              </a:rPr>
              <a:t>rae BENEFICIOS para nuestros ESTUDIANTES</a:t>
            </a:r>
            <a:endParaRPr lang="es-ES_tradnl" sz="3200" b="1" noProof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33F1DD5-4EEE-8FBC-A9DD-732945B10AF6}"/>
              </a:ext>
            </a:extLst>
          </p:cNvPr>
          <p:cNvSpPr/>
          <p:nvPr/>
        </p:nvSpPr>
        <p:spPr>
          <a:xfrm>
            <a:off x="461154" y="2176814"/>
            <a:ext cx="357231" cy="357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b="1" noProof="0">
                <a:solidFill>
                  <a:schemeClr val="bg1"/>
                </a:solidFill>
                <a:latin typeface="Sharp Grotesk Book 15" pitchFamily="2" charset="77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9AF2C11-C6DB-DE55-7440-E0E8894D9561}"/>
              </a:ext>
            </a:extLst>
          </p:cNvPr>
          <p:cNvSpPr/>
          <p:nvPr/>
        </p:nvSpPr>
        <p:spPr>
          <a:xfrm>
            <a:off x="461154" y="3277146"/>
            <a:ext cx="357231" cy="35723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b="1" noProof="0">
                <a:solidFill>
                  <a:schemeClr val="tx1"/>
                </a:solidFill>
                <a:latin typeface="Sharp Grotesk Book 15" pitchFamily="2" charset="77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477B6F8-C2EF-7EC6-AAE7-FFEF9B7C2684}"/>
              </a:ext>
            </a:extLst>
          </p:cNvPr>
          <p:cNvSpPr/>
          <p:nvPr/>
        </p:nvSpPr>
        <p:spPr>
          <a:xfrm>
            <a:off x="461154" y="4377478"/>
            <a:ext cx="357231" cy="35723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b="1" noProof="0">
                <a:solidFill>
                  <a:schemeClr val="tx1"/>
                </a:solidFill>
                <a:latin typeface="Sharp Grotesk Book 15" pitchFamily="2" charset="77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1461959-EBBE-D91C-78CA-4D64CA534762}"/>
              </a:ext>
            </a:extLst>
          </p:cNvPr>
          <p:cNvSpPr/>
          <p:nvPr/>
        </p:nvSpPr>
        <p:spPr>
          <a:xfrm>
            <a:off x="461154" y="5477809"/>
            <a:ext cx="357231" cy="35723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b="1" noProof="0">
                <a:solidFill>
                  <a:schemeClr val="tx1"/>
                </a:solidFill>
                <a:latin typeface="Sharp Grotesk Book 15" pitchFamily="2" charset="77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F7D118-3B99-CFF1-712C-4F109600248F}"/>
              </a:ext>
            </a:extLst>
          </p:cNvPr>
          <p:cNvSpPr txBox="1"/>
          <p:nvPr/>
        </p:nvSpPr>
        <p:spPr>
          <a:xfrm>
            <a:off x="90354" y="3631647"/>
            <a:ext cx="1098830" cy="507831"/>
          </a:xfrm>
          <a:prstGeom prst="rect">
            <a:avLst/>
          </a:prstGeom>
          <a:solidFill>
            <a:srgbClr val="FFB8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900" noProof="0">
                <a:latin typeface="Sharp Grotesk Book 15" pitchFamily="2" charset="77"/>
              </a:rPr>
              <a:t>¿Cómo nos preparamos para implementarlo?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990E7FC-7F2C-8238-F372-2F30406AA0FD}"/>
              </a:ext>
            </a:extLst>
          </p:cNvPr>
          <p:cNvSpPr txBox="1"/>
          <p:nvPr/>
        </p:nvSpPr>
        <p:spPr>
          <a:xfrm>
            <a:off x="146884" y="4728659"/>
            <a:ext cx="1009853" cy="507831"/>
          </a:xfrm>
          <a:prstGeom prst="rect">
            <a:avLst/>
          </a:prstGeom>
          <a:solidFill>
            <a:srgbClr val="FFB8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900" noProof="0">
                <a:latin typeface="Sharp Grotesk Book 15" pitchFamily="2" charset="77"/>
              </a:rPr>
              <a:t>¿Cómo se lo contaremos a UPN?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3156AA-58B3-FB31-0119-A093F2F40561}"/>
              </a:ext>
            </a:extLst>
          </p:cNvPr>
          <p:cNvSpPr txBox="1"/>
          <p:nvPr/>
        </p:nvSpPr>
        <p:spPr>
          <a:xfrm>
            <a:off x="82670" y="5892063"/>
            <a:ext cx="1098830" cy="369332"/>
          </a:xfrm>
          <a:prstGeom prst="rect">
            <a:avLst/>
          </a:prstGeom>
          <a:solidFill>
            <a:srgbClr val="FFB8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900" noProof="0">
                <a:latin typeface="Sharp Grotesk Book 15" pitchFamily="2" charset="77"/>
              </a:rPr>
              <a:t>¿Qué necesitamos de ustedes?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9732DA9A-F71F-16C0-97CB-A31716D48712}"/>
              </a:ext>
            </a:extLst>
          </p:cNvPr>
          <p:cNvSpPr/>
          <p:nvPr/>
        </p:nvSpPr>
        <p:spPr>
          <a:xfrm>
            <a:off x="4145997" y="2066137"/>
            <a:ext cx="5249075" cy="3825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chemeClr val="tx1"/>
                </a:solidFill>
                <a:latin typeface="Sharp Grotesk Book 15" pitchFamily="2" charset="77"/>
              </a:rPr>
              <a:t>Un plan de estudios más </a:t>
            </a:r>
            <a:r>
              <a:rPr lang="es-PE" sz="1600" b="1" dirty="0">
                <a:solidFill>
                  <a:schemeClr val="tx1"/>
                </a:solidFill>
                <a:latin typeface="Sharp Grotesk SemiBold 15" pitchFamily="2" charset="77"/>
              </a:rPr>
              <a:t>práctico, moderno y pertinente.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chemeClr val="tx1"/>
                </a:solidFill>
                <a:latin typeface="Sharp Grotesk Book 15" pitchFamily="2" charset="77"/>
              </a:rPr>
              <a:t>Mayor aprendizaje a través de mayor uso de </a:t>
            </a:r>
            <a:r>
              <a:rPr lang="es-PE" sz="1600" b="1" dirty="0">
                <a:solidFill>
                  <a:schemeClr val="tx1"/>
                </a:solidFill>
                <a:latin typeface="Sharp Grotesk SemiBold 15" pitchFamily="2" charset="77"/>
              </a:rPr>
              <a:t>metodologías activas y desafíos cognitivos.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chemeClr val="tx1"/>
                </a:solidFill>
                <a:latin typeface="Sharp Grotesk Book 15" pitchFamily="2" charset="77"/>
              </a:rPr>
              <a:t>Desarrollo de </a:t>
            </a:r>
            <a:r>
              <a:rPr lang="es-PE" sz="1600" b="1" dirty="0">
                <a:solidFill>
                  <a:schemeClr val="tx1"/>
                </a:solidFill>
                <a:latin typeface="Sharp Grotesk SemiBold 15" pitchFamily="2" charset="77"/>
              </a:rPr>
              <a:t>competencias </a:t>
            </a:r>
            <a:r>
              <a:rPr lang="es-PE" sz="1600" dirty="0">
                <a:solidFill>
                  <a:schemeClr val="tx1"/>
                </a:solidFill>
                <a:latin typeface="Sharp Grotesk Book 15" pitchFamily="2" charset="77"/>
              </a:rPr>
              <a:t>altamente demandadas.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chemeClr val="tx1"/>
                </a:solidFill>
                <a:latin typeface="Sharp Grotesk Book 15" pitchFamily="2" charset="77"/>
              </a:rPr>
              <a:t>Cursos generales más </a:t>
            </a:r>
            <a:r>
              <a:rPr lang="es-PE" sz="1600" b="1" dirty="0">
                <a:solidFill>
                  <a:schemeClr val="tx1"/>
                </a:solidFill>
                <a:latin typeface="Sharp Grotesk SemiBold 15" pitchFamily="2" charset="77"/>
              </a:rPr>
              <a:t>interdisciplinarios</a:t>
            </a:r>
            <a:r>
              <a:rPr lang="es-PE" sz="1600" dirty="0">
                <a:solidFill>
                  <a:schemeClr val="tx1"/>
                </a:solidFill>
                <a:latin typeface="Sharp Grotesk Book 15" pitchFamily="2" charset="77"/>
              </a:rPr>
              <a:t>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PE" sz="1600" b="1" dirty="0">
                <a:solidFill>
                  <a:schemeClr val="tx1"/>
                </a:solidFill>
                <a:latin typeface="Sharp Grotesk SemiBold 15" pitchFamily="2" charset="77"/>
              </a:rPr>
              <a:t>Nuevo sistema de evaluación </a:t>
            </a:r>
            <a:r>
              <a:rPr lang="es-PE" sz="1600" dirty="0">
                <a:solidFill>
                  <a:schemeClr val="tx1"/>
                </a:solidFill>
                <a:latin typeface="Sharp Grotesk Book 15" pitchFamily="2" charset="77"/>
              </a:rPr>
              <a:t>enfocado en la mejora continua.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PE" sz="1600" b="1" dirty="0">
                <a:solidFill>
                  <a:schemeClr val="tx1"/>
                </a:solidFill>
                <a:latin typeface="Sharp Grotesk SemiBold 15" pitchFamily="2" charset="77"/>
              </a:rPr>
              <a:t>Micro certificaciones y certificaciones </a:t>
            </a:r>
            <a:r>
              <a:rPr lang="es-PE" sz="1600" dirty="0">
                <a:solidFill>
                  <a:schemeClr val="tx1"/>
                </a:solidFill>
                <a:latin typeface="Sharp Grotesk Book 15" pitchFamily="2" charset="77"/>
              </a:rPr>
              <a:t>que fortalecen su CV desde antes de egresar.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chemeClr val="tx1"/>
                </a:solidFill>
                <a:latin typeface="Sharp Grotesk Book 15" pitchFamily="2" charset="77"/>
              </a:rPr>
              <a:t>Curso de empleabilidad y tendencias del mercado (2do ciclo).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chemeClr val="tx1"/>
                </a:solidFill>
                <a:latin typeface="Sharp Grotesk Book 15" pitchFamily="2" charset="77"/>
              </a:rPr>
              <a:t>Posibilidad de completar una </a:t>
            </a:r>
            <a:r>
              <a:rPr lang="es-PE" sz="1600" b="1" dirty="0">
                <a:solidFill>
                  <a:schemeClr val="tx1"/>
                </a:solidFill>
                <a:latin typeface="Sharp Grotesk SemiBold 15" pitchFamily="2" charset="77"/>
              </a:rPr>
              <a:t>maestría</a:t>
            </a:r>
            <a:r>
              <a:rPr lang="es-PE" sz="1600" dirty="0">
                <a:solidFill>
                  <a:schemeClr val="tx1"/>
                </a:solidFill>
                <a:latin typeface="Sharp Grotesk Book 15" pitchFamily="2" charset="77"/>
              </a:rPr>
              <a:t> en un año adicional*.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PE" sz="1600" b="1" dirty="0">
                <a:solidFill>
                  <a:schemeClr val="tx1"/>
                </a:solidFill>
                <a:latin typeface="Sharp Grotesk SemiBold 15" pitchFamily="2" charset="77"/>
              </a:rPr>
              <a:t>Respuestas 24/7 </a:t>
            </a:r>
            <a:r>
              <a:rPr lang="es-PE" sz="1600" dirty="0">
                <a:solidFill>
                  <a:schemeClr val="tx1"/>
                </a:solidFill>
                <a:latin typeface="Sharp Grotesk Book 15" pitchFamily="2" charset="77"/>
              </a:rPr>
              <a:t>gracias al Tutor IA.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9512CC77-631B-2DBC-4E1B-A171C60DC7DE}"/>
              </a:ext>
            </a:extLst>
          </p:cNvPr>
          <p:cNvSpPr txBox="1"/>
          <p:nvPr/>
        </p:nvSpPr>
        <p:spPr>
          <a:xfrm>
            <a:off x="90354" y="2534045"/>
            <a:ext cx="1098830" cy="507831"/>
          </a:xfrm>
          <a:prstGeom prst="rect">
            <a:avLst/>
          </a:prstGeom>
          <a:solidFill>
            <a:srgbClr val="FFB8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900" noProof="0">
                <a:latin typeface="Sharp Grotesk Book 15" pitchFamily="2" charset="77"/>
              </a:rPr>
              <a:t>¿En qué consiste el </a:t>
            </a:r>
            <a:r>
              <a:rPr lang="es-ES_tradnl" sz="900">
                <a:latin typeface="Sharp Grotesk Book 15" pitchFamily="2" charset="77"/>
              </a:rPr>
              <a:t>modelo de aprendizaje activo</a:t>
            </a:r>
            <a:r>
              <a:rPr lang="es-ES_tradnl" sz="900" noProof="0">
                <a:latin typeface="Sharp Grotesk Book 15" pitchFamily="2" charset="77"/>
              </a:rPr>
              <a:t>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008A37-D7AF-FFE4-36D2-C0D1233F7785}"/>
              </a:ext>
            </a:extLst>
          </p:cNvPr>
          <p:cNvSpPr txBox="1"/>
          <p:nvPr/>
        </p:nvSpPr>
        <p:spPr>
          <a:xfrm>
            <a:off x="8002395" y="6611779"/>
            <a:ext cx="21090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000">
                <a:solidFill>
                  <a:schemeClr val="tx1"/>
                </a:solidFill>
                <a:latin typeface="Sharp Grotesk Book 15" pitchFamily="2" charset="77"/>
              </a:rPr>
              <a:t>*Aplica para algunos programas.</a:t>
            </a:r>
            <a:endParaRPr sz="100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5A8387F-EA3D-343F-B1E1-DFEFC14BA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9337" y="2176813"/>
            <a:ext cx="3228482" cy="4691577"/>
          </a:xfrm>
          <a:prstGeom prst="rect">
            <a:avLst/>
          </a:prstGeom>
        </p:spPr>
      </p:pic>
      <p:pic>
        <p:nvPicPr>
          <p:cNvPr id="8" name="Picture 38" descr="A white sign with black text and purple rocket&#10;&#10;AI-generated content may be incorrect.">
            <a:extLst>
              <a:ext uri="{FF2B5EF4-FFF2-40B4-BE49-F238E27FC236}">
                <a16:creationId xmlns:a16="http://schemas.microsoft.com/office/drawing/2014/main" id="{04A8530F-FB91-3715-AA32-43C1A5FB7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" t="7697" r="67639" b="5791"/>
          <a:stretch>
            <a:fillRect/>
          </a:stretch>
        </p:blipFill>
        <p:spPr>
          <a:xfrm>
            <a:off x="1495772" y="1451474"/>
            <a:ext cx="1809264" cy="1403144"/>
          </a:xfrm>
          <a:prstGeom prst="rect">
            <a:avLst/>
          </a:prstGeom>
        </p:spPr>
      </p:pic>
      <p:pic>
        <p:nvPicPr>
          <p:cNvPr id="10" name="Picture 39" descr="A white sign with black text and purple rocket&#10;&#10;AI-generated content may be incorrect.">
            <a:extLst>
              <a:ext uri="{FF2B5EF4-FFF2-40B4-BE49-F238E27FC236}">
                <a16:creationId xmlns:a16="http://schemas.microsoft.com/office/drawing/2014/main" id="{EF1BFE83-F3E5-3216-6BF4-8EC67D326B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2" t="7697" r="34416" b="5791"/>
          <a:stretch>
            <a:fillRect/>
          </a:stretch>
        </p:blipFill>
        <p:spPr>
          <a:xfrm>
            <a:off x="1495771" y="3104000"/>
            <a:ext cx="1809264" cy="1403144"/>
          </a:xfrm>
          <a:prstGeom prst="rect">
            <a:avLst/>
          </a:prstGeom>
        </p:spPr>
      </p:pic>
      <p:pic>
        <p:nvPicPr>
          <p:cNvPr id="11" name="Picture 40" descr="A white sign with black text and purple rocket&#10;&#10;AI-generated content may be incorrect.">
            <a:extLst>
              <a:ext uri="{FF2B5EF4-FFF2-40B4-BE49-F238E27FC236}">
                <a16:creationId xmlns:a16="http://schemas.microsoft.com/office/drawing/2014/main" id="{4B804482-5EB4-6238-1F3A-B0BAE3907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2" t="7697" r="2176" b="5791"/>
          <a:stretch>
            <a:fillRect/>
          </a:stretch>
        </p:blipFill>
        <p:spPr>
          <a:xfrm>
            <a:off x="1495770" y="4651676"/>
            <a:ext cx="1809264" cy="1403144"/>
          </a:xfrm>
          <a:prstGeom prst="rect">
            <a:avLst/>
          </a:prstGeom>
        </p:spPr>
      </p:pic>
      <p:sp>
        <p:nvSpPr>
          <p:cNvPr id="14" name="Triángulo 13">
            <a:extLst>
              <a:ext uri="{FF2B5EF4-FFF2-40B4-BE49-F238E27FC236}">
                <a16:creationId xmlns:a16="http://schemas.microsoft.com/office/drawing/2014/main" id="{B9D48BE3-3F15-697D-F035-297BBF99EB2D}"/>
              </a:ext>
            </a:extLst>
          </p:cNvPr>
          <p:cNvSpPr/>
          <p:nvPr/>
        </p:nvSpPr>
        <p:spPr>
          <a:xfrm rot="5400000">
            <a:off x="3017016" y="3522225"/>
            <a:ext cx="1403144" cy="590332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41">
            <a:extLst>
              <a:ext uri="{FF2B5EF4-FFF2-40B4-BE49-F238E27FC236}">
                <a16:creationId xmlns:a16="http://schemas.microsoft.com/office/drawing/2014/main" id="{FAA53DD8-F098-7B9E-185E-E862683DB5E3}"/>
              </a:ext>
            </a:extLst>
          </p:cNvPr>
          <p:cNvSpPr txBox="1"/>
          <p:nvPr/>
        </p:nvSpPr>
        <p:spPr>
          <a:xfrm>
            <a:off x="1510645" y="1974781"/>
            <a:ext cx="1794390" cy="1015663"/>
          </a:xfrm>
          <a:prstGeom prst="rect">
            <a:avLst/>
          </a:prstGeom>
          <a:solidFill>
            <a:srgbClr val="E7E7E7"/>
          </a:solidFill>
        </p:spPr>
        <p:txBody>
          <a:bodyPr wrap="square" rtlCol="0">
            <a:spAutoFit/>
          </a:bodyPr>
          <a:lstStyle/>
          <a:p>
            <a:r>
              <a:rPr lang="en-PE" sz="1200" b="1">
                <a:latin typeface="Sharp Grotesk SemiBold 15" pitchFamily="2" charset="77"/>
              </a:rPr>
              <a:t>FORTALECE</a:t>
            </a:r>
            <a:r>
              <a:rPr lang="en-US" sz="1200" b="1">
                <a:latin typeface="Sharp Grotesk SemiBold 15" pitchFamily="2" charset="77"/>
              </a:rPr>
              <a:t>MOS</a:t>
            </a:r>
            <a:r>
              <a:rPr lang="en-PE" sz="1200" b="1">
                <a:latin typeface="Sharp Grotesk SemiBold 15" pitchFamily="2" charset="77"/>
              </a:rPr>
              <a:t> LA EXPERIENCIA </a:t>
            </a:r>
            <a:r>
              <a:rPr lang="en-PE" sz="1200">
                <a:latin typeface="Sharp Grotesk Book 15" pitchFamily="2" charset="77"/>
              </a:rPr>
              <a:t>de enseñanza-aprendizaje</a:t>
            </a:r>
            <a:r>
              <a:rPr lang="es-419" sz="1200">
                <a:latin typeface="Sharp Grotesk Book 15" pitchFamily="2" charset="77"/>
              </a:rPr>
              <a:t> bajo el desarrollo de competencias.</a:t>
            </a:r>
            <a:endParaRPr lang="en-PE" sz="1200">
              <a:latin typeface="Sharp Grotesk Book 15" pitchFamily="2" charset="77"/>
            </a:endParaRPr>
          </a:p>
        </p:txBody>
      </p:sp>
      <p:sp>
        <p:nvSpPr>
          <p:cNvPr id="16" name="TextBox 42">
            <a:extLst>
              <a:ext uri="{FF2B5EF4-FFF2-40B4-BE49-F238E27FC236}">
                <a16:creationId xmlns:a16="http://schemas.microsoft.com/office/drawing/2014/main" id="{49AC210C-4B41-A5A5-DD99-DD39483E6975}"/>
              </a:ext>
            </a:extLst>
          </p:cNvPr>
          <p:cNvSpPr txBox="1"/>
          <p:nvPr/>
        </p:nvSpPr>
        <p:spPr>
          <a:xfrm>
            <a:off x="1495770" y="3676870"/>
            <a:ext cx="1809264" cy="830997"/>
          </a:xfrm>
          <a:prstGeom prst="rect">
            <a:avLst/>
          </a:prstGeom>
          <a:solidFill>
            <a:srgbClr val="E7E7E7"/>
          </a:solidFill>
        </p:spPr>
        <p:txBody>
          <a:bodyPr wrap="square" rtlCol="0">
            <a:spAutoFit/>
          </a:bodyPr>
          <a:lstStyle/>
          <a:p>
            <a:r>
              <a:rPr lang="en-PE" sz="1200" b="1">
                <a:latin typeface="Sharp Grotesk SemiBold 15" pitchFamily="2" charset="77"/>
              </a:rPr>
              <a:t>POTENCIA</a:t>
            </a:r>
            <a:r>
              <a:rPr lang="en-US" sz="1200" b="1">
                <a:latin typeface="Sharp Grotesk SemiBold 15" pitchFamily="2" charset="77"/>
              </a:rPr>
              <a:t>MOS</a:t>
            </a:r>
            <a:r>
              <a:rPr lang="en-PE" sz="1200" b="1">
                <a:latin typeface="Sharp Grotesk SemiBold 15" pitchFamily="2" charset="77"/>
              </a:rPr>
              <a:t> LA EMPLEABILIDAD TEMPRANA </a:t>
            </a:r>
            <a:r>
              <a:rPr lang="en-PE" sz="1200">
                <a:latin typeface="Sharp Grotesk Book 15" pitchFamily="2" charset="77"/>
              </a:rPr>
              <a:t>con nuevas microcertificaciones</a:t>
            </a:r>
            <a:r>
              <a:rPr lang="en-US" sz="1200">
                <a:latin typeface="Sharp Grotesk Book 15" pitchFamily="2" charset="77"/>
              </a:rPr>
              <a:t>.</a:t>
            </a:r>
            <a:endParaRPr lang="en-PE" sz="1200">
              <a:latin typeface="Sharp Grotesk Book 15" pitchFamily="2" charset="77"/>
            </a:endParaRPr>
          </a:p>
        </p:txBody>
      </p:sp>
      <p:sp>
        <p:nvSpPr>
          <p:cNvPr id="20" name="TextBox 43">
            <a:extLst>
              <a:ext uri="{FF2B5EF4-FFF2-40B4-BE49-F238E27FC236}">
                <a16:creationId xmlns:a16="http://schemas.microsoft.com/office/drawing/2014/main" id="{036B765F-3C9F-AAD3-E879-AE0E71F27221}"/>
              </a:ext>
            </a:extLst>
          </p:cNvPr>
          <p:cNvSpPr txBox="1"/>
          <p:nvPr/>
        </p:nvSpPr>
        <p:spPr>
          <a:xfrm>
            <a:off x="1497755" y="5150607"/>
            <a:ext cx="1807279" cy="830997"/>
          </a:xfrm>
          <a:prstGeom prst="rect">
            <a:avLst/>
          </a:prstGeom>
          <a:solidFill>
            <a:srgbClr val="E7E7E7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latin typeface="Sharp Grotesk Book 15" pitchFamily="2" charset="77"/>
              </a:rPr>
              <a:t>A</a:t>
            </a:r>
            <a:r>
              <a:rPr lang="en-PE" sz="1200">
                <a:latin typeface="Sharp Grotesk Book 15" pitchFamily="2" charset="77"/>
              </a:rPr>
              <a:t>linea</a:t>
            </a:r>
            <a:r>
              <a:rPr lang="en-US" sz="1200" err="1">
                <a:latin typeface="Sharp Grotesk Book 15" pitchFamily="2" charset="77"/>
              </a:rPr>
              <a:t>mos</a:t>
            </a:r>
            <a:r>
              <a:rPr lang="en-PE" sz="1200">
                <a:latin typeface="Sharp Grotesk Book 15" pitchFamily="2" charset="77"/>
              </a:rPr>
              <a:t> nuestra formación a </a:t>
            </a:r>
            <a:r>
              <a:rPr lang="en-PE" sz="1200" b="1">
                <a:latin typeface="Sharp Grotesk SemiBold 15" pitchFamily="2" charset="77"/>
              </a:rPr>
              <a:t>METODOLOGÍAS, TENDENCIAS Y NECESIDADES </a:t>
            </a:r>
            <a:r>
              <a:rPr lang="en-PE" sz="1200">
                <a:latin typeface="Sharp Grotesk Book 15" pitchFamily="2" charset="77"/>
              </a:rPr>
              <a:t>del mercado laboral.</a:t>
            </a:r>
          </a:p>
        </p:txBody>
      </p:sp>
    </p:spTree>
    <p:extLst>
      <p:ext uri="{BB962C8B-B14F-4D97-AF65-F5344CB8AC3E}">
        <p14:creationId xmlns:p14="http://schemas.microsoft.com/office/powerpoint/2010/main" val="258551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264A8-14FE-427C-000F-816507B92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6">
            <a:extLst>
              <a:ext uri="{FF2B5EF4-FFF2-40B4-BE49-F238E27FC236}">
                <a16:creationId xmlns:a16="http://schemas.microsoft.com/office/drawing/2014/main" id="{F86F3C20-FDB9-8AA1-8FA0-88058CDACB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32770" cy="6858000"/>
          </a:xfr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90BFF4-67CA-566E-62EA-4257AB4AD1DC}"/>
              </a:ext>
            </a:extLst>
          </p:cNvPr>
          <p:cNvCxnSpPr>
            <a:cxnSpLocks/>
            <a:stCxn id="13" idx="4"/>
            <a:endCxn id="19" idx="0"/>
          </p:cNvCxnSpPr>
          <p:nvPr/>
        </p:nvCxnSpPr>
        <p:spPr>
          <a:xfrm>
            <a:off x="639770" y="2534045"/>
            <a:ext cx="0" cy="2943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247ECD2-C5E7-1AFB-5706-3A49D10AADB0}"/>
              </a:ext>
            </a:extLst>
          </p:cNvPr>
          <p:cNvSpPr txBox="1"/>
          <p:nvPr/>
        </p:nvSpPr>
        <p:spPr>
          <a:xfrm>
            <a:off x="1394818" y="303333"/>
            <a:ext cx="81890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3200" b="1" noProof="0">
                <a:latin typeface="Sharp Grotesk Bold 15" panose="00000806000000000000" pitchFamily="50" charset="0"/>
              </a:rPr>
              <a:t>El modelo de aprendizaje activo</a:t>
            </a:r>
          </a:p>
          <a:p>
            <a:r>
              <a:rPr lang="es-ES_tradnl" sz="3200" b="1">
                <a:latin typeface="Sharp Grotesk Bold 15" panose="00000806000000000000" pitchFamily="50" charset="0"/>
              </a:rPr>
              <a:t>t</a:t>
            </a:r>
            <a:r>
              <a:rPr lang="es-ES_tradnl" sz="3200" b="1" noProof="0">
                <a:latin typeface="Sharp Grotesk Bold 15" panose="00000806000000000000" pitchFamily="50" charset="0"/>
              </a:rPr>
              <a:t>rae BENEFICIOS para nuestros DOCENTES</a:t>
            </a:r>
            <a:endParaRPr lang="es-ES_tradnl" sz="3200" b="1" noProof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EB1B28-10BC-8B6B-F2D3-46CA0BEA20DE}"/>
              </a:ext>
            </a:extLst>
          </p:cNvPr>
          <p:cNvSpPr/>
          <p:nvPr/>
        </p:nvSpPr>
        <p:spPr>
          <a:xfrm>
            <a:off x="461154" y="2176814"/>
            <a:ext cx="357231" cy="357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b="1" noProof="0">
                <a:solidFill>
                  <a:schemeClr val="bg1"/>
                </a:solidFill>
                <a:latin typeface="Sharp Grotesk Book 15" pitchFamily="2" charset="77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47B40AC-A44D-82AE-751E-AD7E054C418E}"/>
              </a:ext>
            </a:extLst>
          </p:cNvPr>
          <p:cNvSpPr/>
          <p:nvPr/>
        </p:nvSpPr>
        <p:spPr>
          <a:xfrm>
            <a:off x="461154" y="3277146"/>
            <a:ext cx="357231" cy="35723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b="1" noProof="0">
                <a:solidFill>
                  <a:schemeClr val="tx1"/>
                </a:solidFill>
                <a:latin typeface="Sharp Grotesk Book 15" pitchFamily="2" charset="77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756C478-B42A-3424-9EDB-5B5F17033B49}"/>
              </a:ext>
            </a:extLst>
          </p:cNvPr>
          <p:cNvSpPr/>
          <p:nvPr/>
        </p:nvSpPr>
        <p:spPr>
          <a:xfrm>
            <a:off x="461154" y="4377478"/>
            <a:ext cx="357231" cy="35723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b="1" noProof="0">
                <a:solidFill>
                  <a:schemeClr val="tx1"/>
                </a:solidFill>
                <a:latin typeface="Sharp Grotesk Book 15" pitchFamily="2" charset="77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D1C6010-E7D6-4D57-0289-E84D543D5281}"/>
              </a:ext>
            </a:extLst>
          </p:cNvPr>
          <p:cNvSpPr/>
          <p:nvPr/>
        </p:nvSpPr>
        <p:spPr>
          <a:xfrm>
            <a:off x="461154" y="5477809"/>
            <a:ext cx="357231" cy="35723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b="1" noProof="0">
                <a:solidFill>
                  <a:schemeClr val="tx1"/>
                </a:solidFill>
                <a:latin typeface="Sharp Grotesk Book 15" pitchFamily="2" charset="77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4FE7A7-92AC-7604-F169-F4AAF7E330F5}"/>
              </a:ext>
            </a:extLst>
          </p:cNvPr>
          <p:cNvSpPr txBox="1"/>
          <p:nvPr/>
        </p:nvSpPr>
        <p:spPr>
          <a:xfrm>
            <a:off x="90354" y="3631647"/>
            <a:ext cx="1098830" cy="507831"/>
          </a:xfrm>
          <a:prstGeom prst="rect">
            <a:avLst/>
          </a:prstGeom>
          <a:solidFill>
            <a:srgbClr val="FFB8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900" noProof="0">
                <a:latin typeface="Sharp Grotesk Book 15" pitchFamily="2" charset="77"/>
              </a:rPr>
              <a:t>¿Cómo nos preparamos para implementarlo?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E51A83-4B89-ACD7-55D4-CB07DB2F08C9}"/>
              </a:ext>
            </a:extLst>
          </p:cNvPr>
          <p:cNvSpPr txBox="1"/>
          <p:nvPr/>
        </p:nvSpPr>
        <p:spPr>
          <a:xfrm>
            <a:off x="146884" y="4728659"/>
            <a:ext cx="1009853" cy="507831"/>
          </a:xfrm>
          <a:prstGeom prst="rect">
            <a:avLst/>
          </a:prstGeom>
          <a:solidFill>
            <a:srgbClr val="FFB8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900" noProof="0">
                <a:latin typeface="Sharp Grotesk Book 15" pitchFamily="2" charset="77"/>
              </a:rPr>
              <a:t>¿Cómo se lo contaremos a UPN?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5E4A6E-604D-3777-86B4-F277F4B1584C}"/>
              </a:ext>
            </a:extLst>
          </p:cNvPr>
          <p:cNvSpPr txBox="1"/>
          <p:nvPr/>
        </p:nvSpPr>
        <p:spPr>
          <a:xfrm>
            <a:off x="82670" y="5892063"/>
            <a:ext cx="1098830" cy="369332"/>
          </a:xfrm>
          <a:prstGeom prst="rect">
            <a:avLst/>
          </a:prstGeom>
          <a:solidFill>
            <a:srgbClr val="FFB8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900" noProof="0">
                <a:latin typeface="Sharp Grotesk Book 15" pitchFamily="2" charset="77"/>
              </a:rPr>
              <a:t>¿Qué necesitamos de ustedes?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3C6215AE-47DB-B4C9-52DF-FDF0370E22F9}"/>
              </a:ext>
            </a:extLst>
          </p:cNvPr>
          <p:cNvSpPr/>
          <p:nvPr/>
        </p:nvSpPr>
        <p:spPr>
          <a:xfrm>
            <a:off x="4145997" y="1868708"/>
            <a:ext cx="5562779" cy="336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s-PE" sz="1600" b="1">
                <a:solidFill>
                  <a:schemeClr val="tx1"/>
                </a:solidFill>
                <a:latin typeface="Sharp Grotesk SemiBold 15" pitchFamily="2" charset="77"/>
              </a:rPr>
              <a:t>Actualización y formación </a:t>
            </a:r>
            <a:r>
              <a:rPr lang="es-PE" sz="1600">
                <a:solidFill>
                  <a:schemeClr val="tx1"/>
                </a:solidFill>
                <a:latin typeface="Sharp Grotesk Book 15" pitchFamily="2" charset="77"/>
              </a:rPr>
              <a:t>en tendencias educativas y dominio de metodologías activas.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PE" sz="1600">
                <a:solidFill>
                  <a:schemeClr val="tx1"/>
                </a:solidFill>
                <a:latin typeface="Sharp Grotesk Book 15" pitchFamily="2" charset="77"/>
              </a:rPr>
              <a:t>Contarán con la </a:t>
            </a:r>
            <a:r>
              <a:rPr lang="es-PE" sz="1600" b="1">
                <a:solidFill>
                  <a:schemeClr val="tx1"/>
                </a:solidFill>
                <a:latin typeface="Sharp Grotesk SemiBold 15" pitchFamily="2" charset="77"/>
              </a:rPr>
              <a:t>Inteligencia Artificial como soporte </a:t>
            </a:r>
            <a:r>
              <a:rPr lang="es-PE" sz="1600">
                <a:solidFill>
                  <a:schemeClr val="tx1"/>
                </a:solidFill>
                <a:latin typeface="Sharp Grotesk Book 15" pitchFamily="2" charset="77"/>
              </a:rPr>
              <a:t>administrativo y académico para diversos procesos.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PE" sz="1600">
                <a:solidFill>
                  <a:schemeClr val="tx1"/>
                </a:solidFill>
                <a:latin typeface="Sharp Grotesk Book 15" pitchFamily="2" charset="77"/>
              </a:rPr>
              <a:t>Evolución hacia un </a:t>
            </a:r>
            <a:r>
              <a:rPr lang="es-PE" sz="1600" b="1">
                <a:solidFill>
                  <a:schemeClr val="tx1"/>
                </a:solidFill>
                <a:latin typeface="Sharp Grotesk SemiBold 15" pitchFamily="2" charset="77"/>
              </a:rPr>
              <a:t>docente más estratégico e integral</a:t>
            </a:r>
            <a:r>
              <a:rPr lang="es-PE" sz="1600">
                <a:solidFill>
                  <a:schemeClr val="tx1"/>
                </a:solidFill>
                <a:latin typeface="Sharp Grotesk Book 15" pitchFamily="2" charset="77"/>
              </a:rPr>
              <a:t>, centrado en el aprendizaje.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PE" sz="1600" b="1">
                <a:solidFill>
                  <a:schemeClr val="tx1"/>
                </a:solidFill>
                <a:latin typeface="Sharp Grotesk SemiBold 15" pitchFamily="2" charset="77"/>
              </a:rPr>
              <a:t>Mayor disponibilidad </a:t>
            </a:r>
            <a:r>
              <a:rPr lang="es-PE" sz="1600">
                <a:solidFill>
                  <a:schemeClr val="tx1"/>
                </a:solidFill>
                <a:latin typeface="Sharp Grotesk Book 15" pitchFamily="2" charset="77"/>
              </a:rPr>
              <a:t>para enfocarse en procesos </a:t>
            </a:r>
            <a:r>
              <a:rPr lang="es-PE" sz="1600" err="1">
                <a:solidFill>
                  <a:schemeClr val="tx1"/>
                </a:solidFill>
                <a:latin typeface="Sharp Grotesk Book 15" pitchFamily="2" charset="77"/>
              </a:rPr>
              <a:t>core</a:t>
            </a:r>
            <a:r>
              <a:rPr lang="es-PE" sz="1600">
                <a:solidFill>
                  <a:schemeClr val="tx1"/>
                </a:solidFill>
                <a:latin typeface="Sharp Grotesk Book 15" pitchFamily="2" charset="77"/>
              </a:rPr>
              <a:t> de enseñanza y menos gestión administrativa (trabajos grupales, foros, </a:t>
            </a:r>
            <a:r>
              <a:rPr lang="es-PE" sz="1600" err="1">
                <a:solidFill>
                  <a:schemeClr val="tx1"/>
                </a:solidFill>
                <a:latin typeface="Sharp Grotesk Book 15" pitchFamily="2" charset="77"/>
              </a:rPr>
              <a:t>etc</a:t>
            </a:r>
            <a:r>
              <a:rPr lang="es-PE" sz="1600">
                <a:solidFill>
                  <a:schemeClr val="tx1"/>
                </a:solidFill>
                <a:latin typeface="Sharp Grotesk Book 15" pitchFamily="2" charset="77"/>
              </a:rPr>
              <a:t>).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PE" sz="1600" b="1">
                <a:solidFill>
                  <a:schemeClr val="tx1"/>
                </a:solidFill>
                <a:latin typeface="Sharp Grotesk SemiBold 15" pitchFamily="2" charset="77"/>
              </a:rPr>
              <a:t>Mayor seguridad </a:t>
            </a:r>
            <a:r>
              <a:rPr lang="es-PE" sz="1600">
                <a:solidFill>
                  <a:schemeClr val="tx1"/>
                </a:solidFill>
                <a:latin typeface="Sharp Grotesk Book 15" pitchFamily="2" charset="77"/>
              </a:rPr>
              <a:t>en videoconferencias a través de la autenticación de estudiantes.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36322A74-2507-7809-923F-B2CF447A686C}"/>
              </a:ext>
            </a:extLst>
          </p:cNvPr>
          <p:cNvSpPr txBox="1"/>
          <p:nvPr/>
        </p:nvSpPr>
        <p:spPr>
          <a:xfrm>
            <a:off x="90354" y="2534045"/>
            <a:ext cx="1098830" cy="507831"/>
          </a:xfrm>
          <a:prstGeom prst="rect">
            <a:avLst/>
          </a:prstGeom>
          <a:solidFill>
            <a:srgbClr val="FFB8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900" noProof="0">
                <a:latin typeface="Sharp Grotesk Book 15" pitchFamily="2" charset="77"/>
              </a:rPr>
              <a:t>¿En qué consiste el </a:t>
            </a:r>
            <a:r>
              <a:rPr lang="es-ES_tradnl" sz="900">
                <a:latin typeface="Sharp Grotesk Book 15" pitchFamily="2" charset="77"/>
              </a:rPr>
              <a:t>modelo de aprendizaje activo</a:t>
            </a:r>
            <a:r>
              <a:rPr lang="es-ES_tradnl" sz="900" noProof="0">
                <a:latin typeface="Sharp Grotesk Book 15" pitchFamily="2" charset="77"/>
              </a:rPr>
              <a:t>?</a:t>
            </a:r>
          </a:p>
        </p:txBody>
      </p:sp>
      <p:sp>
        <p:nvSpPr>
          <p:cNvPr id="14" name="Triángulo 13">
            <a:extLst>
              <a:ext uri="{FF2B5EF4-FFF2-40B4-BE49-F238E27FC236}">
                <a16:creationId xmlns:a16="http://schemas.microsoft.com/office/drawing/2014/main" id="{FA6F604A-69A9-3708-172F-74EBD952221E}"/>
              </a:ext>
            </a:extLst>
          </p:cNvPr>
          <p:cNvSpPr/>
          <p:nvPr/>
        </p:nvSpPr>
        <p:spPr>
          <a:xfrm rot="5400000">
            <a:off x="3017016" y="3522225"/>
            <a:ext cx="1403144" cy="590332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1A8FEE40-AC8D-F59D-AE98-A8B1F2EAD150}"/>
              </a:ext>
            </a:extLst>
          </p:cNvPr>
          <p:cNvSpPr/>
          <p:nvPr/>
        </p:nvSpPr>
        <p:spPr>
          <a:xfrm>
            <a:off x="4085975" y="5025407"/>
            <a:ext cx="6728496" cy="1077218"/>
          </a:xfrm>
          <a:prstGeom prst="rect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3F6F9EC-FF95-C5F8-B062-BD08ACAC8699}"/>
              </a:ext>
            </a:extLst>
          </p:cNvPr>
          <p:cNvSpPr txBox="1"/>
          <p:nvPr/>
        </p:nvSpPr>
        <p:spPr>
          <a:xfrm>
            <a:off x="4292644" y="5161944"/>
            <a:ext cx="5234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2400" b="1">
                <a:solidFill>
                  <a:sysClr val="windowText" lastClr="000000"/>
                </a:solidFill>
                <a:latin typeface="Sharp Grotesk Book 15" pitchFamily="2" charset="77"/>
              </a:rPr>
              <a:t>Son los </a:t>
            </a:r>
            <a:r>
              <a:rPr lang="es-PE" sz="2400" b="1">
                <a:solidFill>
                  <a:sysClr val="windowText" lastClr="000000"/>
                </a:solidFill>
                <a:latin typeface="Sharp Grotesk SemiBold 15" pitchFamily="2" charset="77"/>
              </a:rPr>
              <a:t>protagonistas de la transformación académica </a:t>
            </a:r>
            <a:r>
              <a:rPr lang="es-PE" sz="2400">
                <a:solidFill>
                  <a:sysClr val="windowText" lastClr="000000"/>
                </a:solidFill>
                <a:latin typeface="Sharp Grotesk Book 15" pitchFamily="2" charset="77"/>
              </a:rPr>
              <a:t>en la UPN</a:t>
            </a:r>
            <a:endParaRPr sz="2400">
              <a:solidFill>
                <a:sysClr val="windowText" lastClr="000000"/>
              </a:solidFill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0454AC3B-32B4-9C2B-EA1C-4E19243F4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0645" y="2628900"/>
            <a:ext cx="2987653" cy="4229100"/>
          </a:xfrm>
          <a:prstGeom prst="rect">
            <a:avLst/>
          </a:prstGeom>
        </p:spPr>
      </p:pic>
      <p:pic>
        <p:nvPicPr>
          <p:cNvPr id="5" name="Picture 38" descr="A white sign with black text and purple rocket&#10;&#10;AI-generated content may be incorrect.">
            <a:extLst>
              <a:ext uri="{FF2B5EF4-FFF2-40B4-BE49-F238E27FC236}">
                <a16:creationId xmlns:a16="http://schemas.microsoft.com/office/drawing/2014/main" id="{5B423308-24EF-1750-F6D9-3F699C46E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" t="7697" r="67639" b="5791"/>
          <a:stretch>
            <a:fillRect/>
          </a:stretch>
        </p:blipFill>
        <p:spPr>
          <a:xfrm>
            <a:off x="1495772" y="1451474"/>
            <a:ext cx="1809264" cy="1403144"/>
          </a:xfrm>
          <a:prstGeom prst="rect">
            <a:avLst/>
          </a:prstGeom>
        </p:spPr>
      </p:pic>
      <p:pic>
        <p:nvPicPr>
          <p:cNvPr id="6" name="Picture 39" descr="A white sign with black text and purple rocket&#10;&#10;AI-generated content may be incorrect.">
            <a:extLst>
              <a:ext uri="{FF2B5EF4-FFF2-40B4-BE49-F238E27FC236}">
                <a16:creationId xmlns:a16="http://schemas.microsoft.com/office/drawing/2014/main" id="{759FD0C4-AC6F-86D5-829F-2E89DEE4F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2" t="7697" r="34416" b="5791"/>
          <a:stretch>
            <a:fillRect/>
          </a:stretch>
        </p:blipFill>
        <p:spPr>
          <a:xfrm>
            <a:off x="1495771" y="3104000"/>
            <a:ext cx="1809264" cy="1403144"/>
          </a:xfrm>
          <a:prstGeom prst="rect">
            <a:avLst/>
          </a:prstGeom>
        </p:spPr>
      </p:pic>
      <p:pic>
        <p:nvPicPr>
          <p:cNvPr id="7" name="Picture 40" descr="A white sign with black text and purple rocket&#10;&#10;AI-generated content may be incorrect.">
            <a:extLst>
              <a:ext uri="{FF2B5EF4-FFF2-40B4-BE49-F238E27FC236}">
                <a16:creationId xmlns:a16="http://schemas.microsoft.com/office/drawing/2014/main" id="{08D5E2F4-DA9F-1561-4EB0-2DC7C5268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2" t="7697" r="2176" b="5791"/>
          <a:stretch>
            <a:fillRect/>
          </a:stretch>
        </p:blipFill>
        <p:spPr>
          <a:xfrm>
            <a:off x="1495770" y="4651676"/>
            <a:ext cx="1809264" cy="1403144"/>
          </a:xfrm>
          <a:prstGeom prst="rect">
            <a:avLst/>
          </a:prstGeom>
        </p:spPr>
      </p:pic>
      <p:sp>
        <p:nvSpPr>
          <p:cNvPr id="12" name="TextBox 41">
            <a:extLst>
              <a:ext uri="{FF2B5EF4-FFF2-40B4-BE49-F238E27FC236}">
                <a16:creationId xmlns:a16="http://schemas.microsoft.com/office/drawing/2014/main" id="{455D19A3-1F11-770F-DD02-63E357C1820C}"/>
              </a:ext>
            </a:extLst>
          </p:cNvPr>
          <p:cNvSpPr txBox="1"/>
          <p:nvPr/>
        </p:nvSpPr>
        <p:spPr>
          <a:xfrm>
            <a:off x="1510645" y="1974781"/>
            <a:ext cx="1794390" cy="1015663"/>
          </a:xfrm>
          <a:prstGeom prst="rect">
            <a:avLst/>
          </a:prstGeom>
          <a:solidFill>
            <a:srgbClr val="E7E7E7"/>
          </a:solidFill>
        </p:spPr>
        <p:txBody>
          <a:bodyPr wrap="square" rtlCol="0">
            <a:spAutoFit/>
          </a:bodyPr>
          <a:lstStyle/>
          <a:p>
            <a:r>
              <a:rPr lang="en-PE" sz="1200" b="1">
                <a:latin typeface="Sharp Grotesk SemiBold 15" pitchFamily="2" charset="77"/>
              </a:rPr>
              <a:t>FORTALECE</a:t>
            </a:r>
            <a:r>
              <a:rPr lang="en-US" sz="1200" b="1">
                <a:latin typeface="Sharp Grotesk SemiBold 15" pitchFamily="2" charset="77"/>
              </a:rPr>
              <a:t>MOS</a:t>
            </a:r>
            <a:r>
              <a:rPr lang="en-PE" sz="1200" b="1">
                <a:latin typeface="Sharp Grotesk SemiBold 15" pitchFamily="2" charset="77"/>
              </a:rPr>
              <a:t> LA EXPERIENCIA </a:t>
            </a:r>
            <a:r>
              <a:rPr lang="en-PE" sz="1200">
                <a:latin typeface="Sharp Grotesk Book 15" pitchFamily="2" charset="77"/>
              </a:rPr>
              <a:t>de enseñanza-aprendizaje</a:t>
            </a:r>
            <a:r>
              <a:rPr lang="es-419" sz="1200">
                <a:latin typeface="Sharp Grotesk Book 15" pitchFamily="2" charset="77"/>
              </a:rPr>
              <a:t> bajo el desarrollo de competencias.</a:t>
            </a:r>
            <a:endParaRPr lang="en-PE" sz="1200">
              <a:latin typeface="Sharp Grotesk Book 15" pitchFamily="2" charset="77"/>
            </a:endParaRPr>
          </a:p>
        </p:txBody>
      </p:sp>
      <p:sp>
        <p:nvSpPr>
          <p:cNvPr id="25" name="TextBox 42">
            <a:extLst>
              <a:ext uri="{FF2B5EF4-FFF2-40B4-BE49-F238E27FC236}">
                <a16:creationId xmlns:a16="http://schemas.microsoft.com/office/drawing/2014/main" id="{1133A99D-70B9-ACC1-4023-26ABB2322D8F}"/>
              </a:ext>
            </a:extLst>
          </p:cNvPr>
          <p:cNvSpPr txBox="1"/>
          <p:nvPr/>
        </p:nvSpPr>
        <p:spPr>
          <a:xfrm>
            <a:off x="1495770" y="3676870"/>
            <a:ext cx="1809264" cy="830997"/>
          </a:xfrm>
          <a:prstGeom prst="rect">
            <a:avLst/>
          </a:prstGeom>
          <a:solidFill>
            <a:srgbClr val="E7E7E7"/>
          </a:solidFill>
        </p:spPr>
        <p:txBody>
          <a:bodyPr wrap="square" rtlCol="0">
            <a:spAutoFit/>
          </a:bodyPr>
          <a:lstStyle/>
          <a:p>
            <a:r>
              <a:rPr lang="en-PE" sz="1200" b="1">
                <a:latin typeface="Sharp Grotesk SemiBold 15" pitchFamily="2" charset="77"/>
              </a:rPr>
              <a:t>POTENCIA</a:t>
            </a:r>
            <a:r>
              <a:rPr lang="en-US" sz="1200" b="1">
                <a:latin typeface="Sharp Grotesk SemiBold 15" pitchFamily="2" charset="77"/>
              </a:rPr>
              <a:t>MOS</a:t>
            </a:r>
            <a:r>
              <a:rPr lang="en-PE" sz="1200" b="1">
                <a:latin typeface="Sharp Grotesk SemiBold 15" pitchFamily="2" charset="77"/>
              </a:rPr>
              <a:t> LA EMPLEABILIDAD TEMPRANA </a:t>
            </a:r>
            <a:r>
              <a:rPr lang="en-PE" sz="1200">
                <a:latin typeface="Sharp Grotesk Book 15" pitchFamily="2" charset="77"/>
              </a:rPr>
              <a:t>con nuevas microcertificaciones</a:t>
            </a:r>
            <a:r>
              <a:rPr lang="en-US" sz="1200">
                <a:latin typeface="Sharp Grotesk Book 15" pitchFamily="2" charset="77"/>
              </a:rPr>
              <a:t>.</a:t>
            </a:r>
            <a:endParaRPr lang="en-PE" sz="1200">
              <a:latin typeface="Sharp Grotesk Book 15" pitchFamily="2" charset="77"/>
            </a:endParaRPr>
          </a:p>
        </p:txBody>
      </p:sp>
      <p:sp>
        <p:nvSpPr>
          <p:cNvPr id="26" name="TextBox 43">
            <a:extLst>
              <a:ext uri="{FF2B5EF4-FFF2-40B4-BE49-F238E27FC236}">
                <a16:creationId xmlns:a16="http://schemas.microsoft.com/office/drawing/2014/main" id="{4414BBF4-D4F7-1247-D9F4-388BD5FF84C0}"/>
              </a:ext>
            </a:extLst>
          </p:cNvPr>
          <p:cNvSpPr txBox="1"/>
          <p:nvPr/>
        </p:nvSpPr>
        <p:spPr>
          <a:xfrm>
            <a:off x="1497755" y="5150607"/>
            <a:ext cx="1807279" cy="830997"/>
          </a:xfrm>
          <a:prstGeom prst="rect">
            <a:avLst/>
          </a:prstGeom>
          <a:solidFill>
            <a:srgbClr val="E7E7E7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latin typeface="Sharp Grotesk Book 15" pitchFamily="2" charset="77"/>
              </a:rPr>
              <a:t>A</a:t>
            </a:r>
            <a:r>
              <a:rPr lang="en-PE" sz="1200">
                <a:latin typeface="Sharp Grotesk Book 15" pitchFamily="2" charset="77"/>
              </a:rPr>
              <a:t>linea</a:t>
            </a:r>
            <a:r>
              <a:rPr lang="en-US" sz="1200" err="1">
                <a:latin typeface="Sharp Grotesk Book 15" pitchFamily="2" charset="77"/>
              </a:rPr>
              <a:t>mos</a:t>
            </a:r>
            <a:r>
              <a:rPr lang="en-PE" sz="1200">
                <a:latin typeface="Sharp Grotesk Book 15" pitchFamily="2" charset="77"/>
              </a:rPr>
              <a:t> nuestra formación a </a:t>
            </a:r>
            <a:r>
              <a:rPr lang="en-PE" sz="1200" b="1">
                <a:latin typeface="Sharp Grotesk SemiBold 15" pitchFamily="2" charset="77"/>
              </a:rPr>
              <a:t>METODOLOGÍAS, TENDENCIAS Y NECESIDADES </a:t>
            </a:r>
            <a:r>
              <a:rPr lang="en-PE" sz="1200">
                <a:latin typeface="Sharp Grotesk Book 15" pitchFamily="2" charset="77"/>
              </a:rPr>
              <a:t>del mercado laboral.</a:t>
            </a:r>
          </a:p>
        </p:txBody>
      </p:sp>
    </p:spTree>
    <p:extLst>
      <p:ext uri="{BB962C8B-B14F-4D97-AF65-F5344CB8AC3E}">
        <p14:creationId xmlns:p14="http://schemas.microsoft.com/office/powerpoint/2010/main" val="407265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4A4E803-C4E7-28CE-C47A-03D818EF55D0}"/>
              </a:ext>
            </a:extLst>
          </p:cNvPr>
          <p:cNvSpPr txBox="1"/>
          <p:nvPr/>
        </p:nvSpPr>
        <p:spPr>
          <a:xfrm>
            <a:off x="1282934" y="2481071"/>
            <a:ext cx="9626132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s-PE" sz="4600">
                <a:latin typeface="Sharp Grotesk Bold 15"/>
                <a:ea typeface="+mj-ea"/>
                <a:cs typeface="+mj-cs"/>
              </a:rPr>
              <a:t>GERENCIA DE DESARROLLO 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s-PE" sz="4600">
                <a:latin typeface="Sharp Grotesk Bold 15"/>
                <a:ea typeface="+mj-ea"/>
                <a:cs typeface="+mj-cs"/>
              </a:rPr>
              <a:t>DOCENTE</a:t>
            </a:r>
          </a:p>
        </p:txBody>
      </p:sp>
    </p:spTree>
    <p:extLst>
      <p:ext uri="{BB962C8B-B14F-4D97-AF65-F5344CB8AC3E}">
        <p14:creationId xmlns:p14="http://schemas.microsoft.com/office/powerpoint/2010/main" val="253134895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03BB5-6CB9-273D-05DB-E90526678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6">
            <a:extLst>
              <a:ext uri="{FF2B5EF4-FFF2-40B4-BE49-F238E27FC236}">
                <a16:creationId xmlns:a16="http://schemas.microsoft.com/office/drawing/2014/main" id="{2817D731-DD4D-93DC-B194-A5DEA0318408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32770" cy="6858000"/>
          </a:xfr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3E8EC7F9-7B2A-C0BC-1917-AA03713D7636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3277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B3CB68-247B-7467-9209-9A9DA5777A89}"/>
              </a:ext>
            </a:extLst>
          </p:cNvPr>
          <p:cNvSpPr txBox="1"/>
          <p:nvPr/>
        </p:nvSpPr>
        <p:spPr>
          <a:xfrm>
            <a:off x="1516350" y="539695"/>
            <a:ext cx="81890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3200" b="1" noProof="0">
                <a:latin typeface="Sharp Grotesk Bold 15" panose="00000806000000000000" pitchFamily="50" charset="0"/>
              </a:rPr>
              <a:t>EVALUACION DE COMPETENCIAS</a:t>
            </a:r>
          </a:p>
        </p:txBody>
      </p:sp>
      <p:sp>
        <p:nvSpPr>
          <p:cNvPr id="9" name="Marcador de contenido 1">
            <a:extLst>
              <a:ext uri="{FF2B5EF4-FFF2-40B4-BE49-F238E27FC236}">
                <a16:creationId xmlns:a16="http://schemas.microsoft.com/office/drawing/2014/main" id="{2A7008F7-D8EB-1426-F471-82FEEB119B1B}"/>
              </a:ext>
            </a:extLst>
          </p:cNvPr>
          <p:cNvSpPr txBox="1">
            <a:spLocks/>
          </p:cNvSpPr>
          <p:nvPr/>
        </p:nvSpPr>
        <p:spPr>
          <a:xfrm>
            <a:off x="1399264" y="1549014"/>
            <a:ext cx="8423189" cy="5308986"/>
          </a:xfrm>
        </p:spPr>
        <p:txBody>
          <a:bodyPr lIns="91440" tIns="45720" rIns="91440" bIns="45720" anchor="t"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82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/>
                <a:ea typeface="MS PGothic" pitchFamily="34" charset="-128"/>
                <a:cs typeface="Calibri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82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82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82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FA82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>
                <a:latin typeface="Sharp Grotesk Bold 15" panose="00000806000000000000"/>
                <a:ea typeface="Calibri"/>
              </a:rPr>
              <a:t>En tus aulas virtuales encontrarás los flyers de las competencias que desarrollan tus cursos – Comunícalos en tu primera clase.</a:t>
            </a:r>
            <a:endParaRPr lang="es-ES">
              <a:latin typeface="Sharp Grotesk Bold 15" panose="00000806000000000000"/>
            </a:endParaRPr>
          </a:p>
          <a:p>
            <a:endParaRPr lang="es-ES">
              <a:latin typeface="Sharp Grotesk Bold 15" panose="00000806000000000000"/>
              <a:ea typeface="Calibri"/>
            </a:endParaRPr>
          </a:p>
          <a:p>
            <a:endParaRPr lang="es-ES">
              <a:latin typeface="Sharp Grotesk Bold 15" panose="00000806000000000000"/>
              <a:ea typeface="Calibri"/>
            </a:endParaRPr>
          </a:p>
          <a:p>
            <a:r>
              <a:rPr lang="es-ES" b="1">
                <a:latin typeface="Sharp Grotesk Bold 15" panose="00000806000000000000"/>
                <a:ea typeface="Calibri"/>
              </a:rPr>
              <a:t>SI TU CURSO EVALÚA COMPETENCIAS: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s-ES">
                <a:latin typeface="Sharp Grotesk Bold 15" panose="00000806000000000000"/>
                <a:ea typeface="Calibri"/>
              </a:rPr>
              <a:t>El coordinador de tu carrera te entregará el instrumento de evaluación y el momento que debes de aplicarlo. Así mismo, encontrarás esta información en tu aula virtual.</a:t>
            </a:r>
          </a:p>
          <a:p>
            <a:endParaRPr lang="es-ES">
              <a:latin typeface="Sharp Grotesk Bold 15" panose="00000806000000000000"/>
              <a:ea typeface="Calibri"/>
            </a:endParaRPr>
          </a:p>
          <a:p>
            <a:r>
              <a:rPr lang="es-ES">
                <a:latin typeface="Sharp Grotesk Bold 15" panose="00000806000000000000"/>
                <a:ea typeface="Calibri"/>
              </a:rPr>
              <a:t>Asegúrate de cargar las evidencias.  (revisar las instrucciones) </a:t>
            </a:r>
          </a:p>
          <a:p>
            <a:endParaRPr lang="es-ES">
              <a:ea typeface="Calibri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C8CF7AA-AFD1-C201-68C7-C87587D67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814" y="5041513"/>
            <a:ext cx="4266428" cy="168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24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AE36FB1-8415-EA9F-FE6B-6AF46C3D480E}"/>
              </a:ext>
            </a:extLst>
          </p:cNvPr>
          <p:cNvSpPr txBox="1"/>
          <p:nvPr/>
        </p:nvSpPr>
        <p:spPr>
          <a:xfrm>
            <a:off x="1243151" y="2413337"/>
            <a:ext cx="8150056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s-PE" sz="4600">
                <a:latin typeface="Sharp Grotesk Bold 15"/>
                <a:ea typeface="+mj-ea"/>
                <a:cs typeface="+mj-cs"/>
              </a:rPr>
              <a:t>SISTEMAS DE EVALUACIÓN</a:t>
            </a:r>
          </a:p>
        </p:txBody>
      </p:sp>
    </p:spTree>
    <p:extLst>
      <p:ext uri="{BB962C8B-B14F-4D97-AF65-F5344CB8AC3E}">
        <p14:creationId xmlns:p14="http://schemas.microsoft.com/office/powerpoint/2010/main" val="39083522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D32D140-2AA0-2D8D-CC51-DA8E50968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6">
            <a:extLst>
              <a:ext uri="{FF2B5EF4-FFF2-40B4-BE49-F238E27FC236}">
                <a16:creationId xmlns:a16="http://schemas.microsoft.com/office/drawing/2014/main" id="{55BDE5A2-E689-1368-DDC2-A6152EEDFA03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32770" cy="6858000"/>
          </a:xfr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1DA2B166-4156-255B-5D2B-9465F4154727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3277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2643FD-81F1-0F0E-F0D4-E0153D298D2B}"/>
              </a:ext>
            </a:extLst>
          </p:cNvPr>
          <p:cNvSpPr txBox="1"/>
          <p:nvPr/>
        </p:nvSpPr>
        <p:spPr>
          <a:xfrm>
            <a:off x="1516350" y="539695"/>
            <a:ext cx="81890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3200" b="1">
                <a:latin typeface="Sharp Grotesk Bold 15" panose="00000806000000000000" pitchFamily="50" charset="0"/>
              </a:rPr>
              <a:t>Cursos según MALLA</a:t>
            </a:r>
            <a:endParaRPr lang="es-ES_tradnl" sz="3200" b="1" noProof="0">
              <a:latin typeface="Sharp Grotesk Bold 15" panose="00000806000000000000" pitchFamily="50" charset="0"/>
            </a:endParaRPr>
          </a:p>
        </p:txBody>
      </p:sp>
      <p:grpSp>
        <p:nvGrpSpPr>
          <p:cNvPr id="9" name="object 3">
            <a:extLst>
              <a:ext uri="{FF2B5EF4-FFF2-40B4-BE49-F238E27FC236}">
                <a16:creationId xmlns:a16="http://schemas.microsoft.com/office/drawing/2014/main" id="{6B3A235C-5812-58E8-6290-010836202454}"/>
              </a:ext>
            </a:extLst>
          </p:cNvPr>
          <p:cNvGrpSpPr/>
          <p:nvPr/>
        </p:nvGrpSpPr>
        <p:grpSpPr>
          <a:xfrm>
            <a:off x="1828292" y="1838070"/>
            <a:ext cx="3775710" cy="1247775"/>
            <a:chOff x="1828292" y="1838070"/>
            <a:chExt cx="3775710" cy="1247775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195992FE-24FB-421B-71AA-D10AFA09D0C1}"/>
                </a:ext>
              </a:extLst>
            </p:cNvPr>
            <p:cNvSpPr/>
            <p:nvPr/>
          </p:nvSpPr>
          <p:spPr>
            <a:xfrm>
              <a:off x="1828292" y="2602991"/>
              <a:ext cx="3775710" cy="457200"/>
            </a:xfrm>
            <a:custGeom>
              <a:avLst/>
              <a:gdLst/>
              <a:ahLst/>
              <a:cxnLst/>
              <a:rect l="l" t="t" r="r" b="b"/>
              <a:pathLst>
                <a:path w="3775710" h="457200">
                  <a:moveTo>
                    <a:pt x="3775329" y="0"/>
                  </a:moveTo>
                  <a:lnTo>
                    <a:pt x="0" y="0"/>
                  </a:lnTo>
                  <a:lnTo>
                    <a:pt x="371856" y="457200"/>
                  </a:lnTo>
                  <a:lnTo>
                    <a:pt x="3403346" y="457200"/>
                  </a:lnTo>
                  <a:lnTo>
                    <a:pt x="3775329" y="0"/>
                  </a:lnTo>
                  <a:close/>
                </a:path>
              </a:pathLst>
            </a:custGeom>
            <a:solidFill>
              <a:srgbClr val="C1C6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165184D7-EF7E-DF08-825E-A62B891A1FDE}"/>
                </a:ext>
              </a:extLst>
            </p:cNvPr>
            <p:cNvSpPr/>
            <p:nvPr/>
          </p:nvSpPr>
          <p:spPr>
            <a:xfrm>
              <a:off x="2172843" y="1838070"/>
              <a:ext cx="3086100" cy="1247775"/>
            </a:xfrm>
            <a:custGeom>
              <a:avLst/>
              <a:gdLst/>
              <a:ahLst/>
              <a:cxnLst/>
              <a:rect l="l" t="t" r="r" b="b"/>
              <a:pathLst>
                <a:path w="3086100" h="1247775">
                  <a:moveTo>
                    <a:pt x="3086100" y="764921"/>
                  </a:moveTo>
                  <a:lnTo>
                    <a:pt x="0" y="764921"/>
                  </a:lnTo>
                  <a:lnTo>
                    <a:pt x="0" y="1247533"/>
                  </a:lnTo>
                  <a:lnTo>
                    <a:pt x="3086100" y="1247533"/>
                  </a:lnTo>
                  <a:lnTo>
                    <a:pt x="3086100" y="764921"/>
                  </a:lnTo>
                  <a:close/>
                </a:path>
                <a:path w="3086100" h="1247775">
                  <a:moveTo>
                    <a:pt x="3086100" y="0"/>
                  </a:moveTo>
                  <a:lnTo>
                    <a:pt x="0" y="0"/>
                  </a:lnTo>
                  <a:lnTo>
                    <a:pt x="0" y="2921"/>
                  </a:lnTo>
                  <a:lnTo>
                    <a:pt x="3086100" y="2921"/>
                  </a:lnTo>
                  <a:lnTo>
                    <a:pt x="3086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E670354C-424B-A62C-D0DA-6F840C775F28}"/>
                </a:ext>
              </a:extLst>
            </p:cNvPr>
            <p:cNvSpPr/>
            <p:nvPr/>
          </p:nvSpPr>
          <p:spPr>
            <a:xfrm>
              <a:off x="1828292" y="1840991"/>
              <a:ext cx="3775710" cy="762000"/>
            </a:xfrm>
            <a:custGeom>
              <a:avLst/>
              <a:gdLst/>
              <a:ahLst/>
              <a:cxnLst/>
              <a:rect l="l" t="t" r="r" b="b"/>
              <a:pathLst>
                <a:path w="3775710" h="762000">
                  <a:moveTo>
                    <a:pt x="3775329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3775329" y="762000"/>
                  </a:lnTo>
                  <a:lnTo>
                    <a:pt x="3775329" y="0"/>
                  </a:lnTo>
                  <a:close/>
                </a:path>
              </a:pathLst>
            </a:custGeom>
            <a:solidFill>
              <a:srgbClr val="FFA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7">
            <a:extLst>
              <a:ext uri="{FF2B5EF4-FFF2-40B4-BE49-F238E27FC236}">
                <a16:creationId xmlns:a16="http://schemas.microsoft.com/office/drawing/2014/main" id="{C79CEFC3-4CDB-6183-F705-538BBA5B84BF}"/>
              </a:ext>
            </a:extLst>
          </p:cNvPr>
          <p:cNvGrpSpPr/>
          <p:nvPr/>
        </p:nvGrpSpPr>
        <p:grpSpPr>
          <a:xfrm>
            <a:off x="1828292" y="3657091"/>
            <a:ext cx="3775710" cy="593725"/>
            <a:chOff x="1828292" y="3657091"/>
            <a:chExt cx="3775710" cy="593725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E6077360-612C-9056-5470-3011E148415B}"/>
                </a:ext>
              </a:extLst>
            </p:cNvPr>
            <p:cNvSpPr/>
            <p:nvPr/>
          </p:nvSpPr>
          <p:spPr>
            <a:xfrm>
              <a:off x="1828292" y="3657091"/>
              <a:ext cx="3775710" cy="381000"/>
            </a:xfrm>
            <a:custGeom>
              <a:avLst/>
              <a:gdLst/>
              <a:ahLst/>
              <a:cxnLst/>
              <a:rect l="l" t="t" r="r" b="b"/>
              <a:pathLst>
                <a:path w="3775710" h="381000">
                  <a:moveTo>
                    <a:pt x="3775329" y="0"/>
                  </a:moveTo>
                  <a:lnTo>
                    <a:pt x="0" y="0"/>
                  </a:lnTo>
                  <a:lnTo>
                    <a:pt x="371856" y="380999"/>
                  </a:lnTo>
                  <a:lnTo>
                    <a:pt x="3403346" y="380999"/>
                  </a:lnTo>
                  <a:lnTo>
                    <a:pt x="3775329" y="0"/>
                  </a:lnTo>
                  <a:close/>
                </a:path>
              </a:pathLst>
            </a:custGeom>
            <a:solidFill>
              <a:srgbClr val="C1C6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4AF557C7-9CC5-5FE5-30D4-481CA02A3395}"/>
                </a:ext>
              </a:extLst>
            </p:cNvPr>
            <p:cNvSpPr/>
            <p:nvPr/>
          </p:nvSpPr>
          <p:spPr>
            <a:xfrm>
              <a:off x="2172843" y="3657091"/>
              <a:ext cx="3086100" cy="593725"/>
            </a:xfrm>
            <a:custGeom>
              <a:avLst/>
              <a:gdLst/>
              <a:ahLst/>
              <a:cxnLst/>
              <a:rect l="l" t="t" r="r" b="b"/>
              <a:pathLst>
                <a:path w="3086100" h="593725">
                  <a:moveTo>
                    <a:pt x="0" y="593724"/>
                  </a:moveTo>
                  <a:lnTo>
                    <a:pt x="3086100" y="593724"/>
                  </a:lnTo>
                  <a:lnTo>
                    <a:pt x="3086100" y="0"/>
                  </a:lnTo>
                  <a:lnTo>
                    <a:pt x="0" y="0"/>
                  </a:lnTo>
                  <a:lnTo>
                    <a:pt x="0" y="5937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0">
            <a:extLst>
              <a:ext uri="{FF2B5EF4-FFF2-40B4-BE49-F238E27FC236}">
                <a16:creationId xmlns:a16="http://schemas.microsoft.com/office/drawing/2014/main" id="{E46C0C7D-6B03-5C26-8275-2A156C7AD49E}"/>
              </a:ext>
            </a:extLst>
          </p:cNvPr>
          <p:cNvSpPr/>
          <p:nvPr/>
        </p:nvSpPr>
        <p:spPr>
          <a:xfrm>
            <a:off x="6299708" y="2971164"/>
            <a:ext cx="3461385" cy="870585"/>
          </a:xfrm>
          <a:custGeom>
            <a:avLst/>
            <a:gdLst/>
            <a:ahLst/>
            <a:cxnLst/>
            <a:rect l="l" t="t" r="r" b="b"/>
            <a:pathLst>
              <a:path w="3461384" h="870585">
                <a:moveTo>
                  <a:pt x="3102737" y="0"/>
                </a:moveTo>
                <a:lnTo>
                  <a:pt x="358139" y="0"/>
                </a:lnTo>
                <a:lnTo>
                  <a:pt x="316360" y="2927"/>
                </a:lnTo>
                <a:lnTo>
                  <a:pt x="275999" y="11492"/>
                </a:lnTo>
                <a:lnTo>
                  <a:pt x="237326" y="25368"/>
                </a:lnTo>
                <a:lnTo>
                  <a:pt x="200608" y="44230"/>
                </a:lnTo>
                <a:lnTo>
                  <a:pt x="166114" y="67749"/>
                </a:lnTo>
                <a:lnTo>
                  <a:pt x="134112" y="95602"/>
                </a:lnTo>
                <a:lnTo>
                  <a:pt x="104870" y="127460"/>
                </a:lnTo>
                <a:lnTo>
                  <a:pt x="78657" y="162998"/>
                </a:lnTo>
                <a:lnTo>
                  <a:pt x="55740" y="201889"/>
                </a:lnTo>
                <a:lnTo>
                  <a:pt x="36389" y="243808"/>
                </a:lnTo>
                <a:lnTo>
                  <a:pt x="20871" y="288428"/>
                </a:lnTo>
                <a:lnTo>
                  <a:pt x="9455" y="335422"/>
                </a:lnTo>
                <a:lnTo>
                  <a:pt x="2408" y="384464"/>
                </a:lnTo>
                <a:lnTo>
                  <a:pt x="0" y="435229"/>
                </a:lnTo>
                <a:lnTo>
                  <a:pt x="2408" y="485993"/>
                </a:lnTo>
                <a:lnTo>
                  <a:pt x="9455" y="535035"/>
                </a:lnTo>
                <a:lnTo>
                  <a:pt x="20871" y="582029"/>
                </a:lnTo>
                <a:lnTo>
                  <a:pt x="36389" y="626649"/>
                </a:lnTo>
                <a:lnTo>
                  <a:pt x="55740" y="668568"/>
                </a:lnTo>
                <a:lnTo>
                  <a:pt x="78657" y="707459"/>
                </a:lnTo>
                <a:lnTo>
                  <a:pt x="104870" y="742997"/>
                </a:lnTo>
                <a:lnTo>
                  <a:pt x="134112" y="774855"/>
                </a:lnTo>
                <a:lnTo>
                  <a:pt x="166114" y="802708"/>
                </a:lnTo>
                <a:lnTo>
                  <a:pt x="200608" y="826227"/>
                </a:lnTo>
                <a:lnTo>
                  <a:pt x="237326" y="845089"/>
                </a:lnTo>
                <a:lnTo>
                  <a:pt x="275999" y="858965"/>
                </a:lnTo>
                <a:lnTo>
                  <a:pt x="316360" y="867530"/>
                </a:lnTo>
                <a:lnTo>
                  <a:pt x="358139" y="870458"/>
                </a:lnTo>
                <a:lnTo>
                  <a:pt x="3102737" y="870458"/>
                </a:lnTo>
                <a:lnTo>
                  <a:pt x="3144516" y="867530"/>
                </a:lnTo>
                <a:lnTo>
                  <a:pt x="3184877" y="858965"/>
                </a:lnTo>
                <a:lnTo>
                  <a:pt x="3223550" y="845089"/>
                </a:lnTo>
                <a:lnTo>
                  <a:pt x="3260268" y="826227"/>
                </a:lnTo>
                <a:lnTo>
                  <a:pt x="3294762" y="802708"/>
                </a:lnTo>
                <a:lnTo>
                  <a:pt x="3326765" y="774855"/>
                </a:lnTo>
                <a:lnTo>
                  <a:pt x="3356006" y="742997"/>
                </a:lnTo>
                <a:lnTo>
                  <a:pt x="3382219" y="707459"/>
                </a:lnTo>
                <a:lnTo>
                  <a:pt x="3405136" y="668568"/>
                </a:lnTo>
                <a:lnTo>
                  <a:pt x="3424487" y="626649"/>
                </a:lnTo>
                <a:lnTo>
                  <a:pt x="3440005" y="582029"/>
                </a:lnTo>
                <a:lnTo>
                  <a:pt x="3451421" y="535035"/>
                </a:lnTo>
                <a:lnTo>
                  <a:pt x="3458468" y="485993"/>
                </a:lnTo>
                <a:lnTo>
                  <a:pt x="3460876" y="435229"/>
                </a:lnTo>
                <a:lnTo>
                  <a:pt x="3458468" y="384464"/>
                </a:lnTo>
                <a:lnTo>
                  <a:pt x="3451421" y="335422"/>
                </a:lnTo>
                <a:lnTo>
                  <a:pt x="3440005" y="288428"/>
                </a:lnTo>
                <a:lnTo>
                  <a:pt x="3424487" y="243808"/>
                </a:lnTo>
                <a:lnTo>
                  <a:pt x="3405136" y="201889"/>
                </a:lnTo>
                <a:lnTo>
                  <a:pt x="3382219" y="162998"/>
                </a:lnTo>
                <a:lnTo>
                  <a:pt x="3356006" y="127460"/>
                </a:lnTo>
                <a:lnTo>
                  <a:pt x="3326764" y="95602"/>
                </a:lnTo>
                <a:lnTo>
                  <a:pt x="3294762" y="67749"/>
                </a:lnTo>
                <a:lnTo>
                  <a:pt x="3260268" y="44230"/>
                </a:lnTo>
                <a:lnTo>
                  <a:pt x="3223550" y="25368"/>
                </a:lnTo>
                <a:lnTo>
                  <a:pt x="3184877" y="11492"/>
                </a:lnTo>
                <a:lnTo>
                  <a:pt x="3144516" y="2927"/>
                </a:lnTo>
                <a:lnTo>
                  <a:pt x="3102737" y="0"/>
                </a:lnTo>
                <a:close/>
              </a:path>
            </a:pathLst>
          </a:custGeom>
          <a:solidFill>
            <a:srgbClr val="DFE0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597D22A3-0F10-A0BB-B141-C121538AD806}"/>
              </a:ext>
            </a:extLst>
          </p:cNvPr>
          <p:cNvSpPr/>
          <p:nvPr/>
        </p:nvSpPr>
        <p:spPr>
          <a:xfrm>
            <a:off x="6318630" y="4218940"/>
            <a:ext cx="3461385" cy="952500"/>
          </a:xfrm>
          <a:custGeom>
            <a:avLst/>
            <a:gdLst/>
            <a:ahLst/>
            <a:cxnLst/>
            <a:rect l="l" t="t" r="r" b="b"/>
            <a:pathLst>
              <a:path w="3461384" h="952500">
                <a:moveTo>
                  <a:pt x="3102737" y="0"/>
                </a:moveTo>
                <a:lnTo>
                  <a:pt x="358140" y="0"/>
                </a:lnTo>
                <a:lnTo>
                  <a:pt x="316360" y="3202"/>
                </a:lnTo>
                <a:lnTo>
                  <a:pt x="275999" y="12571"/>
                </a:lnTo>
                <a:lnTo>
                  <a:pt x="237326" y="27751"/>
                </a:lnTo>
                <a:lnTo>
                  <a:pt x="200608" y="48385"/>
                </a:lnTo>
                <a:lnTo>
                  <a:pt x="166114" y="74117"/>
                </a:lnTo>
                <a:lnTo>
                  <a:pt x="134112" y="104589"/>
                </a:lnTo>
                <a:lnTo>
                  <a:pt x="104870" y="139446"/>
                </a:lnTo>
                <a:lnTo>
                  <a:pt x="78657" y="178330"/>
                </a:lnTo>
                <a:lnTo>
                  <a:pt x="55740" y="220885"/>
                </a:lnTo>
                <a:lnTo>
                  <a:pt x="36389" y="266755"/>
                </a:lnTo>
                <a:lnTo>
                  <a:pt x="20871" y="315583"/>
                </a:lnTo>
                <a:lnTo>
                  <a:pt x="9455" y="367012"/>
                </a:lnTo>
                <a:lnTo>
                  <a:pt x="2408" y="420687"/>
                </a:lnTo>
                <a:lnTo>
                  <a:pt x="0" y="476250"/>
                </a:lnTo>
                <a:lnTo>
                  <a:pt x="2408" y="531789"/>
                </a:lnTo>
                <a:lnTo>
                  <a:pt x="9455" y="585447"/>
                </a:lnTo>
                <a:lnTo>
                  <a:pt x="20871" y="636866"/>
                </a:lnTo>
                <a:lnTo>
                  <a:pt x="36389" y="685688"/>
                </a:lnTo>
                <a:lnTo>
                  <a:pt x="55740" y="731558"/>
                </a:lnTo>
                <a:lnTo>
                  <a:pt x="78657" y="774116"/>
                </a:lnTo>
                <a:lnTo>
                  <a:pt x="104870" y="813006"/>
                </a:lnTo>
                <a:lnTo>
                  <a:pt x="134112" y="847870"/>
                </a:lnTo>
                <a:lnTo>
                  <a:pt x="166114" y="878351"/>
                </a:lnTo>
                <a:lnTo>
                  <a:pt x="200608" y="904091"/>
                </a:lnTo>
                <a:lnTo>
                  <a:pt x="237326" y="924734"/>
                </a:lnTo>
                <a:lnTo>
                  <a:pt x="275999" y="939921"/>
                </a:lnTo>
                <a:lnTo>
                  <a:pt x="316360" y="949295"/>
                </a:lnTo>
                <a:lnTo>
                  <a:pt x="358140" y="952500"/>
                </a:lnTo>
                <a:lnTo>
                  <a:pt x="3102737" y="952500"/>
                </a:lnTo>
                <a:lnTo>
                  <a:pt x="3144516" y="949295"/>
                </a:lnTo>
                <a:lnTo>
                  <a:pt x="3184877" y="939921"/>
                </a:lnTo>
                <a:lnTo>
                  <a:pt x="3223550" y="924734"/>
                </a:lnTo>
                <a:lnTo>
                  <a:pt x="3260268" y="904091"/>
                </a:lnTo>
                <a:lnTo>
                  <a:pt x="3294762" y="878351"/>
                </a:lnTo>
                <a:lnTo>
                  <a:pt x="3326765" y="847870"/>
                </a:lnTo>
                <a:lnTo>
                  <a:pt x="3356006" y="813006"/>
                </a:lnTo>
                <a:lnTo>
                  <a:pt x="3382219" y="774116"/>
                </a:lnTo>
                <a:lnTo>
                  <a:pt x="3405136" y="731558"/>
                </a:lnTo>
                <a:lnTo>
                  <a:pt x="3424487" y="685688"/>
                </a:lnTo>
                <a:lnTo>
                  <a:pt x="3440005" y="636866"/>
                </a:lnTo>
                <a:lnTo>
                  <a:pt x="3451421" y="585447"/>
                </a:lnTo>
                <a:lnTo>
                  <a:pt x="3458468" y="531789"/>
                </a:lnTo>
                <a:lnTo>
                  <a:pt x="3460877" y="476250"/>
                </a:lnTo>
                <a:lnTo>
                  <a:pt x="3458468" y="420687"/>
                </a:lnTo>
                <a:lnTo>
                  <a:pt x="3451421" y="367012"/>
                </a:lnTo>
                <a:lnTo>
                  <a:pt x="3440005" y="315583"/>
                </a:lnTo>
                <a:lnTo>
                  <a:pt x="3424487" y="266755"/>
                </a:lnTo>
                <a:lnTo>
                  <a:pt x="3405136" y="220885"/>
                </a:lnTo>
                <a:lnTo>
                  <a:pt x="3382219" y="178330"/>
                </a:lnTo>
                <a:lnTo>
                  <a:pt x="3356006" y="139446"/>
                </a:lnTo>
                <a:lnTo>
                  <a:pt x="3326764" y="104589"/>
                </a:lnTo>
                <a:lnTo>
                  <a:pt x="3294762" y="74117"/>
                </a:lnTo>
                <a:lnTo>
                  <a:pt x="3260268" y="48385"/>
                </a:lnTo>
                <a:lnTo>
                  <a:pt x="3223550" y="27751"/>
                </a:lnTo>
                <a:lnTo>
                  <a:pt x="3184877" y="12571"/>
                </a:lnTo>
                <a:lnTo>
                  <a:pt x="3144516" y="3202"/>
                </a:lnTo>
                <a:lnTo>
                  <a:pt x="3102737" y="0"/>
                </a:lnTo>
                <a:close/>
              </a:path>
            </a:pathLst>
          </a:custGeom>
          <a:solidFill>
            <a:srgbClr val="DFE0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1FB6AD39-12B0-0064-D638-89376F1641EA}"/>
              </a:ext>
            </a:extLst>
          </p:cNvPr>
          <p:cNvSpPr txBox="1"/>
          <p:nvPr/>
        </p:nvSpPr>
        <p:spPr>
          <a:xfrm>
            <a:off x="6230492" y="1811273"/>
            <a:ext cx="3461385" cy="762000"/>
          </a:xfrm>
          <a:prstGeom prst="rect">
            <a:avLst/>
          </a:prstGeom>
          <a:solidFill>
            <a:srgbClr val="C1C6D0"/>
          </a:solidFill>
        </p:spPr>
        <p:txBody>
          <a:bodyPr vert="horz" wrap="square" lIns="0" tIns="95250" rIns="0" bIns="0" rtlCol="0">
            <a:spAutoFit/>
          </a:bodyPr>
          <a:lstStyle/>
          <a:p>
            <a:pPr marL="982980">
              <a:lnSpc>
                <a:spcPct val="100000"/>
              </a:lnSpc>
              <a:spcBef>
                <a:spcPts val="750"/>
              </a:spcBef>
            </a:pPr>
            <a:r>
              <a:rPr sz="3000" spc="-65">
                <a:solidFill>
                  <a:srgbClr val="333333"/>
                </a:solidFill>
                <a:latin typeface="Arial Black"/>
                <a:cs typeface="Arial Black"/>
              </a:rPr>
              <a:t>Cursos</a:t>
            </a:r>
            <a:endParaRPr sz="3000">
              <a:latin typeface="Arial Black"/>
              <a:cs typeface="Arial Black"/>
            </a:endParaRPr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F842A0E2-53DB-BC0B-404A-4E3E444B5679}"/>
              </a:ext>
            </a:extLst>
          </p:cNvPr>
          <p:cNvSpPr txBox="1"/>
          <p:nvPr/>
        </p:nvSpPr>
        <p:spPr>
          <a:xfrm>
            <a:off x="6829425" y="3102355"/>
            <a:ext cx="2356485" cy="541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3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Arial MT"/>
                <a:cs typeface="Arial MT"/>
              </a:rPr>
              <a:t>2023:</a:t>
            </a:r>
            <a:r>
              <a:rPr sz="1800" spc="-5" dirty="0">
                <a:solidFill>
                  <a:srgbClr val="333333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Arial MT"/>
                <a:cs typeface="Arial MT"/>
              </a:rPr>
              <a:t>Todos</a:t>
            </a:r>
            <a:endParaRPr sz="1800" dirty="0">
              <a:latin typeface="Arial MT"/>
              <a:cs typeface="Arial MT"/>
            </a:endParaRPr>
          </a:p>
          <a:p>
            <a:pPr marL="12700">
              <a:lnSpc>
                <a:spcPts val="2030"/>
              </a:lnSpc>
            </a:pPr>
            <a:r>
              <a:rPr sz="1800" dirty="0">
                <a:solidFill>
                  <a:srgbClr val="333333"/>
                </a:solidFill>
                <a:latin typeface="Arial MT"/>
                <a:cs typeface="Arial MT"/>
              </a:rPr>
              <a:t>2025G:</a:t>
            </a:r>
            <a:r>
              <a:rPr sz="1800" spc="-45" dirty="0">
                <a:solidFill>
                  <a:srgbClr val="33333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333333"/>
                </a:solidFill>
                <a:latin typeface="Arial MT"/>
                <a:cs typeface="Arial MT"/>
              </a:rPr>
              <a:t>1er</a:t>
            </a:r>
            <a:r>
              <a:rPr lang="en-US" sz="1800" spc="-5" dirty="0">
                <a:solidFill>
                  <a:srgbClr val="333333"/>
                </a:solidFill>
                <a:latin typeface="Arial MT"/>
                <a:cs typeface="Arial MT"/>
              </a:rPr>
              <a:t> </a:t>
            </a:r>
            <a:r>
              <a:rPr lang="en-US" sz="1800" dirty="0">
                <a:solidFill>
                  <a:srgbClr val="333333"/>
                </a:solidFill>
                <a:latin typeface="Arial MT"/>
                <a:cs typeface="Arial MT"/>
              </a:rPr>
              <a:t>y</a:t>
            </a:r>
            <a:r>
              <a:rPr lang="en-US" sz="1800" spc="-5" dirty="0">
                <a:solidFill>
                  <a:srgbClr val="333333"/>
                </a:solidFill>
                <a:latin typeface="Arial MT"/>
                <a:cs typeface="Arial MT"/>
              </a:rPr>
              <a:t> </a:t>
            </a:r>
            <a:r>
              <a:rPr sz="1800" spc="65" dirty="0">
                <a:solidFill>
                  <a:srgbClr val="333333"/>
                </a:solidFill>
                <a:latin typeface="Arial MT"/>
                <a:cs typeface="Arial MT"/>
              </a:rPr>
              <a:t>2do</a:t>
            </a:r>
            <a:r>
              <a:rPr sz="1800" spc="-20" dirty="0">
                <a:solidFill>
                  <a:srgbClr val="333333"/>
                </a:solidFill>
                <a:latin typeface="Arial MT"/>
                <a:cs typeface="Arial MT"/>
              </a:rPr>
              <a:t> </a:t>
            </a:r>
            <a:r>
              <a:rPr lang="en-US" sz="1800" spc="-10" dirty="0" err="1">
                <a:solidFill>
                  <a:srgbClr val="333333"/>
                </a:solidFill>
                <a:latin typeface="Arial MT"/>
                <a:cs typeface="Arial MT"/>
              </a:rPr>
              <a:t>ciclo</a:t>
            </a:r>
            <a:endParaRPr sz="1800" dirty="0">
              <a:latin typeface="Arial MT"/>
              <a:cs typeface="Arial MT"/>
            </a:endParaRPr>
          </a:p>
        </p:txBody>
      </p:sp>
      <p:grpSp>
        <p:nvGrpSpPr>
          <p:cNvPr id="20" name="object 14">
            <a:extLst>
              <a:ext uri="{FF2B5EF4-FFF2-40B4-BE49-F238E27FC236}">
                <a16:creationId xmlns:a16="http://schemas.microsoft.com/office/drawing/2014/main" id="{27CBE042-FEC4-DC3F-7E4B-54ADE5F6966F}"/>
              </a:ext>
            </a:extLst>
          </p:cNvPr>
          <p:cNvGrpSpPr/>
          <p:nvPr/>
        </p:nvGrpSpPr>
        <p:grpSpPr>
          <a:xfrm>
            <a:off x="1828292" y="4811267"/>
            <a:ext cx="3775710" cy="717550"/>
            <a:chOff x="1828292" y="4811267"/>
            <a:chExt cx="3775710" cy="717550"/>
          </a:xfrm>
        </p:grpSpPr>
        <p:sp>
          <p:nvSpPr>
            <p:cNvPr id="21" name="object 15">
              <a:extLst>
                <a:ext uri="{FF2B5EF4-FFF2-40B4-BE49-F238E27FC236}">
                  <a16:creationId xmlns:a16="http://schemas.microsoft.com/office/drawing/2014/main" id="{729A0F8E-E414-275B-89F5-94EF05D4AD17}"/>
                </a:ext>
              </a:extLst>
            </p:cNvPr>
            <p:cNvSpPr/>
            <p:nvPr/>
          </p:nvSpPr>
          <p:spPr>
            <a:xfrm>
              <a:off x="1828292" y="4811267"/>
              <a:ext cx="3775710" cy="381000"/>
            </a:xfrm>
            <a:custGeom>
              <a:avLst/>
              <a:gdLst/>
              <a:ahLst/>
              <a:cxnLst/>
              <a:rect l="l" t="t" r="r" b="b"/>
              <a:pathLst>
                <a:path w="3775710" h="381000">
                  <a:moveTo>
                    <a:pt x="3775329" y="0"/>
                  </a:moveTo>
                  <a:lnTo>
                    <a:pt x="0" y="0"/>
                  </a:lnTo>
                  <a:lnTo>
                    <a:pt x="371856" y="380999"/>
                  </a:lnTo>
                  <a:lnTo>
                    <a:pt x="3403346" y="380999"/>
                  </a:lnTo>
                  <a:lnTo>
                    <a:pt x="3775329" y="0"/>
                  </a:lnTo>
                  <a:close/>
                </a:path>
              </a:pathLst>
            </a:custGeom>
            <a:solidFill>
              <a:srgbClr val="C1C6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6">
              <a:extLst>
                <a:ext uri="{FF2B5EF4-FFF2-40B4-BE49-F238E27FC236}">
                  <a16:creationId xmlns:a16="http://schemas.microsoft.com/office/drawing/2014/main" id="{D81E2951-092C-69E4-ED02-EE79E89AD740}"/>
                </a:ext>
              </a:extLst>
            </p:cNvPr>
            <p:cNvSpPr/>
            <p:nvPr/>
          </p:nvSpPr>
          <p:spPr>
            <a:xfrm>
              <a:off x="2172843" y="4822316"/>
              <a:ext cx="3086100" cy="706120"/>
            </a:xfrm>
            <a:custGeom>
              <a:avLst/>
              <a:gdLst/>
              <a:ahLst/>
              <a:cxnLst/>
              <a:rect l="l" t="t" r="r" b="b"/>
              <a:pathLst>
                <a:path w="3086100" h="706120">
                  <a:moveTo>
                    <a:pt x="0" y="706119"/>
                  </a:moveTo>
                  <a:lnTo>
                    <a:pt x="3086100" y="706119"/>
                  </a:lnTo>
                  <a:lnTo>
                    <a:pt x="3086100" y="0"/>
                  </a:lnTo>
                  <a:lnTo>
                    <a:pt x="0" y="0"/>
                  </a:lnTo>
                  <a:lnTo>
                    <a:pt x="0" y="7061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17">
            <a:extLst>
              <a:ext uri="{FF2B5EF4-FFF2-40B4-BE49-F238E27FC236}">
                <a16:creationId xmlns:a16="http://schemas.microsoft.com/office/drawing/2014/main" id="{3BC7CA95-A394-6246-5987-0F69B5365DF3}"/>
              </a:ext>
            </a:extLst>
          </p:cNvPr>
          <p:cNvSpPr txBox="1"/>
          <p:nvPr/>
        </p:nvSpPr>
        <p:spPr>
          <a:xfrm>
            <a:off x="1828292" y="1948383"/>
            <a:ext cx="377571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065" algn="ctr">
              <a:lnSpc>
                <a:spcPct val="100000"/>
              </a:lnSpc>
              <a:spcBef>
                <a:spcPts val="100"/>
              </a:spcBef>
            </a:pPr>
            <a:r>
              <a:rPr sz="3000" spc="-10">
                <a:solidFill>
                  <a:srgbClr val="333333"/>
                </a:solidFill>
                <a:latin typeface="Arial Black"/>
                <a:cs typeface="Arial Black"/>
              </a:rPr>
              <a:t>Mallas</a:t>
            </a:r>
            <a:endParaRPr sz="3000">
              <a:latin typeface="Arial Black"/>
              <a:cs typeface="Arial Black"/>
            </a:endParaRPr>
          </a:p>
        </p:txBody>
      </p:sp>
      <p:sp>
        <p:nvSpPr>
          <p:cNvPr id="24" name="object 18">
            <a:extLst>
              <a:ext uri="{FF2B5EF4-FFF2-40B4-BE49-F238E27FC236}">
                <a16:creationId xmlns:a16="http://schemas.microsoft.com/office/drawing/2014/main" id="{C2EECD24-E839-2C39-F9C9-EEDDE67A5C0E}"/>
              </a:ext>
            </a:extLst>
          </p:cNvPr>
          <p:cNvSpPr txBox="1"/>
          <p:nvPr/>
        </p:nvSpPr>
        <p:spPr>
          <a:xfrm>
            <a:off x="1828292" y="3085592"/>
            <a:ext cx="3775710" cy="571500"/>
          </a:xfrm>
          <a:prstGeom prst="rect">
            <a:avLst/>
          </a:prstGeom>
          <a:solidFill>
            <a:srgbClr val="747474"/>
          </a:solidFill>
        </p:spPr>
        <p:txBody>
          <a:bodyPr vert="horz" wrap="square" lIns="0" tIns="95885" rIns="0" bIns="0" rtlCol="0">
            <a:spAutoFit/>
          </a:bodyPr>
          <a:lstStyle/>
          <a:p>
            <a:pPr marL="782955">
              <a:lnSpc>
                <a:spcPct val="100000"/>
              </a:lnSpc>
              <a:spcBef>
                <a:spcPts val="755"/>
              </a:spcBef>
            </a:pPr>
            <a:r>
              <a:rPr sz="2200" spc="-280">
                <a:solidFill>
                  <a:srgbClr val="FFFFFF"/>
                </a:solidFill>
                <a:latin typeface="Arial Black"/>
                <a:cs typeface="Arial Black"/>
              </a:rPr>
              <a:t>SE1:</a:t>
            </a:r>
            <a:r>
              <a:rPr sz="2200" spc="-1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00" spc="-225">
                <a:solidFill>
                  <a:srgbClr val="FFFFFF"/>
                </a:solidFill>
                <a:latin typeface="Arial Black"/>
                <a:cs typeface="Arial Black"/>
              </a:rPr>
              <a:t>2023</a:t>
            </a:r>
            <a:r>
              <a:rPr sz="2200" spc="-1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00" spc="-114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2200" spc="-1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00" spc="-20">
                <a:solidFill>
                  <a:srgbClr val="FFFFFF"/>
                </a:solidFill>
                <a:latin typeface="Arial Black"/>
                <a:cs typeface="Arial Black"/>
              </a:rPr>
              <a:t>2025G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25" name="object 19">
            <a:extLst>
              <a:ext uri="{FF2B5EF4-FFF2-40B4-BE49-F238E27FC236}">
                <a16:creationId xmlns:a16="http://schemas.microsoft.com/office/drawing/2014/main" id="{C59DFF8D-B4FA-48C5-75EC-2DA35E12DFDE}"/>
              </a:ext>
            </a:extLst>
          </p:cNvPr>
          <p:cNvSpPr txBox="1"/>
          <p:nvPr/>
        </p:nvSpPr>
        <p:spPr>
          <a:xfrm>
            <a:off x="1835150" y="4250816"/>
            <a:ext cx="3775710" cy="571500"/>
          </a:xfrm>
          <a:prstGeom prst="rect">
            <a:avLst/>
          </a:prstGeom>
          <a:solidFill>
            <a:srgbClr val="00A993"/>
          </a:solidFill>
        </p:spPr>
        <p:txBody>
          <a:bodyPr vert="horz" wrap="square" lIns="0" tIns="91440" rIns="0" bIns="0" rtlCol="0">
            <a:spAutoFit/>
          </a:bodyPr>
          <a:lstStyle/>
          <a:p>
            <a:pPr marL="675005">
              <a:lnSpc>
                <a:spcPct val="100000"/>
              </a:lnSpc>
              <a:spcBef>
                <a:spcPts val="720"/>
              </a:spcBef>
            </a:pPr>
            <a:r>
              <a:rPr sz="2200" spc="-280">
                <a:solidFill>
                  <a:srgbClr val="FFFFFF"/>
                </a:solidFill>
                <a:latin typeface="Arial Black"/>
                <a:cs typeface="Arial Black"/>
              </a:rPr>
              <a:t>SE2:</a:t>
            </a:r>
            <a:r>
              <a:rPr sz="2200" spc="-14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00" spc="-225">
                <a:solidFill>
                  <a:srgbClr val="FFFFFF"/>
                </a:solidFill>
                <a:latin typeface="Arial Black"/>
                <a:cs typeface="Arial Black"/>
              </a:rPr>
              <a:t>2026</a:t>
            </a:r>
            <a:r>
              <a:rPr sz="2200" spc="-1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00" spc="-114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2200" spc="-1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00" spc="-20">
                <a:solidFill>
                  <a:srgbClr val="FFFFFF"/>
                </a:solidFill>
                <a:latin typeface="Arial Black"/>
                <a:cs typeface="Arial Black"/>
              </a:rPr>
              <a:t>2025G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26" name="object 20">
            <a:extLst>
              <a:ext uri="{FF2B5EF4-FFF2-40B4-BE49-F238E27FC236}">
                <a16:creationId xmlns:a16="http://schemas.microsoft.com/office/drawing/2014/main" id="{AD2A624C-5D68-9D3D-A600-9178B78D792F}"/>
              </a:ext>
            </a:extLst>
          </p:cNvPr>
          <p:cNvSpPr txBox="1"/>
          <p:nvPr/>
        </p:nvSpPr>
        <p:spPr>
          <a:xfrm>
            <a:off x="6829425" y="4379214"/>
            <a:ext cx="2409190" cy="541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3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Arial MT"/>
                <a:cs typeface="Arial MT"/>
              </a:rPr>
              <a:t>2026:</a:t>
            </a:r>
            <a:r>
              <a:rPr sz="1800" spc="-5" dirty="0">
                <a:solidFill>
                  <a:srgbClr val="333333"/>
                </a:solidFill>
                <a:latin typeface="Arial MT"/>
                <a:cs typeface="Arial MT"/>
              </a:rPr>
              <a:t> </a:t>
            </a:r>
            <a:r>
              <a:rPr lang="en-US" sz="1800" spc="-10" dirty="0">
                <a:solidFill>
                  <a:srgbClr val="333333"/>
                </a:solidFill>
                <a:latin typeface="Arial MT"/>
                <a:cs typeface="Arial MT"/>
              </a:rPr>
              <a:t>Todos</a:t>
            </a:r>
            <a:endParaRPr sz="1800" dirty="0">
              <a:latin typeface="Arial MT"/>
              <a:cs typeface="Arial MT"/>
            </a:endParaRPr>
          </a:p>
          <a:p>
            <a:pPr marL="12700">
              <a:lnSpc>
                <a:spcPts val="2030"/>
              </a:lnSpc>
            </a:pPr>
            <a:r>
              <a:rPr sz="1800" dirty="0">
                <a:solidFill>
                  <a:srgbClr val="333333"/>
                </a:solidFill>
                <a:latin typeface="Arial MT"/>
                <a:cs typeface="Arial MT"/>
              </a:rPr>
              <a:t>2025G:</a:t>
            </a:r>
            <a:r>
              <a:rPr sz="1800" spc="-25" dirty="0">
                <a:solidFill>
                  <a:srgbClr val="33333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333333"/>
                </a:solidFill>
                <a:latin typeface="Arial MT"/>
                <a:cs typeface="Arial MT"/>
              </a:rPr>
              <a:t>3er</a:t>
            </a:r>
            <a:r>
              <a:rPr sz="1800" spc="20" dirty="0">
                <a:solidFill>
                  <a:srgbClr val="333333"/>
                </a:solidFill>
                <a:latin typeface="Arial MT"/>
                <a:cs typeface="Arial MT"/>
              </a:rPr>
              <a:t> </a:t>
            </a:r>
            <a:r>
              <a:rPr sz="1800" dirty="0" err="1">
                <a:solidFill>
                  <a:srgbClr val="333333"/>
                </a:solidFill>
                <a:latin typeface="Arial MT"/>
                <a:cs typeface="Arial MT"/>
              </a:rPr>
              <a:t>cicl</a:t>
            </a:r>
            <a:r>
              <a:rPr lang="en-US" sz="1800" dirty="0" err="1">
                <a:solidFill>
                  <a:srgbClr val="333333"/>
                </a:solidFill>
                <a:latin typeface="Arial MT"/>
                <a:cs typeface="Arial MT"/>
              </a:rPr>
              <a:t>o</a:t>
            </a:r>
            <a:r>
              <a:rPr lang="en-US" sz="1800" spc="20" dirty="0">
                <a:solidFill>
                  <a:srgbClr val="333333"/>
                </a:solidFill>
                <a:latin typeface="Arial MT"/>
                <a:cs typeface="Arial MT"/>
              </a:rPr>
              <a:t> </a:t>
            </a:r>
            <a:r>
              <a:rPr lang="en-US" sz="1800" dirty="0">
                <a:solidFill>
                  <a:srgbClr val="333333"/>
                </a:solidFill>
                <a:latin typeface="Arial MT"/>
                <a:cs typeface="Arial MT"/>
              </a:rPr>
              <a:t>a</a:t>
            </a:r>
            <a:r>
              <a:rPr lang="en-US" sz="1800" spc="10" dirty="0">
                <a:solidFill>
                  <a:srgbClr val="333333"/>
                </a:solidFill>
                <a:latin typeface="Arial MT"/>
                <a:cs typeface="Arial MT"/>
              </a:rPr>
              <a:t> </a:t>
            </a:r>
            <a:r>
              <a:rPr lang="en-US" sz="1800" spc="-25" dirty="0" err="1">
                <a:solidFill>
                  <a:srgbClr val="333333"/>
                </a:solidFill>
                <a:latin typeface="Arial MT"/>
                <a:cs typeface="Arial MT"/>
              </a:rPr>
              <a:t>más</a:t>
            </a:r>
            <a:endParaRPr sz="18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932857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68726" y="720979"/>
            <a:ext cx="5295900" cy="10795"/>
          </a:xfrm>
          <a:custGeom>
            <a:avLst/>
            <a:gdLst/>
            <a:ahLst/>
            <a:cxnLst/>
            <a:rect l="l" t="t" r="r" b="b"/>
            <a:pathLst>
              <a:path w="5295900" h="10795">
                <a:moveTo>
                  <a:pt x="5295900" y="0"/>
                </a:moveTo>
                <a:lnTo>
                  <a:pt x="0" y="0"/>
                </a:lnTo>
                <a:lnTo>
                  <a:pt x="0" y="10668"/>
                </a:lnTo>
                <a:lnTo>
                  <a:pt x="5295900" y="10668"/>
                </a:lnTo>
                <a:lnTo>
                  <a:pt x="52959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400047" y="1089660"/>
          <a:ext cx="9392283" cy="4050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9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6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5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82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1460">
                <a:tc gridSpan="5">
                  <a:txBody>
                    <a:bodyPr/>
                    <a:lstStyle/>
                    <a:p>
                      <a:pPr algn="ctr">
                        <a:lnSpc>
                          <a:spcPts val="1855"/>
                        </a:lnSpc>
                      </a:pPr>
                      <a:r>
                        <a:rPr sz="1600" b="1" spc="-35">
                          <a:latin typeface="Trebuchet MS"/>
                          <a:cs typeface="Trebuchet MS"/>
                        </a:rPr>
                        <a:t>CURSOS</a:t>
                      </a:r>
                      <a:r>
                        <a:rPr sz="1600" b="1" spc="-1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75">
                          <a:latin typeface="Trebuchet MS"/>
                          <a:cs typeface="Trebuchet MS"/>
                        </a:rPr>
                        <a:t>PRESENCIALES,</a:t>
                      </a:r>
                      <a:r>
                        <a:rPr sz="1600" b="1" spc="-9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105">
                          <a:latin typeface="Trebuchet MS"/>
                          <a:cs typeface="Trebuchet MS"/>
                        </a:rPr>
                        <a:t>REMOTOS,</a:t>
                      </a:r>
                      <a:r>
                        <a:rPr sz="1600" b="1" spc="-13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50">
                          <a:latin typeface="Trebuchet MS"/>
                          <a:cs typeface="Trebuchet MS"/>
                        </a:rPr>
                        <a:t>HÍBRIDOS</a:t>
                      </a:r>
                      <a:r>
                        <a:rPr sz="1600" b="1" spc="-1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155">
                          <a:latin typeface="Trebuchet MS"/>
                          <a:cs typeface="Trebuchet MS"/>
                        </a:rPr>
                        <a:t>Y</a:t>
                      </a:r>
                      <a:r>
                        <a:rPr sz="1600" b="1" spc="-1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10">
                          <a:latin typeface="Trebuchet MS"/>
                          <a:cs typeface="Trebuchet MS"/>
                        </a:rPr>
                        <a:t>VIRTUALES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638810" marR="192405" indent="-439420">
                        <a:lnSpc>
                          <a:spcPts val="1920"/>
                        </a:lnSpc>
                      </a:pPr>
                      <a:r>
                        <a:rPr sz="1600" b="1" spc="-90">
                          <a:latin typeface="Trebuchet MS"/>
                          <a:cs typeface="Trebuchet MS"/>
                        </a:rPr>
                        <a:t>Ubicación</a:t>
                      </a:r>
                      <a:r>
                        <a:rPr sz="1600" b="1" spc="-1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130">
                          <a:latin typeface="Trebuchet MS"/>
                          <a:cs typeface="Trebuchet MS"/>
                        </a:rPr>
                        <a:t>en</a:t>
                      </a:r>
                      <a:r>
                        <a:rPr sz="1600" b="1" spc="-16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45">
                          <a:latin typeface="Trebuchet MS"/>
                          <a:cs typeface="Trebuchet MS"/>
                        </a:rPr>
                        <a:t>el </a:t>
                      </a:r>
                      <a:r>
                        <a:rPr sz="1600" b="1" spc="-10">
                          <a:latin typeface="Trebuchet MS"/>
                          <a:cs typeface="Trebuchet MS"/>
                        </a:rPr>
                        <a:t>ciclo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1600" b="1" spc="-10">
                          <a:latin typeface="Trebuchet MS"/>
                          <a:cs typeface="Trebuchet MS"/>
                        </a:rPr>
                        <a:t>Evaluaciones*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55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1600" b="1" spc="-60">
                          <a:latin typeface="Trebuchet MS"/>
                          <a:cs typeface="Trebuchet MS"/>
                        </a:rPr>
                        <a:t>Semanas</a:t>
                      </a:r>
                      <a:r>
                        <a:rPr sz="1600" b="1" spc="-1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114"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1600" b="1" spc="-15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10">
                          <a:latin typeface="Trebuchet MS"/>
                          <a:cs typeface="Trebuchet MS"/>
                        </a:rPr>
                        <a:t>aplicación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55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1600" b="1" spc="-10">
                          <a:latin typeface="Trebuchet MS"/>
                          <a:cs typeface="Trebuchet MS"/>
                        </a:rPr>
                        <a:t>Pesos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55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1600" b="1" spc="-10">
                          <a:latin typeface="Trebuchet MS"/>
                          <a:cs typeface="Trebuchet MS"/>
                        </a:rPr>
                        <a:t>Instrumento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55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925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sz="1600" b="1">
                          <a:latin typeface="Trebuchet MS"/>
                          <a:cs typeface="Trebuchet MS"/>
                        </a:rPr>
                        <a:t>CC</a:t>
                      </a:r>
                      <a:r>
                        <a:rPr sz="1600" b="1" spc="-1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75">
                          <a:latin typeface="Trebuchet MS"/>
                          <a:cs typeface="Trebuchet MS"/>
                        </a:rPr>
                        <a:t>(ciclo</a:t>
                      </a:r>
                      <a:r>
                        <a:rPr sz="1600" b="1" spc="-1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85">
                          <a:latin typeface="Trebuchet MS"/>
                          <a:cs typeface="Trebuchet MS"/>
                        </a:rPr>
                        <a:t>completo)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25">
                          <a:latin typeface="Trebuchet MS"/>
                          <a:cs typeface="Trebuchet MS"/>
                        </a:rPr>
                        <a:t>T1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50">
                          <a:latin typeface="Trebuchet MS"/>
                          <a:cs typeface="Trebuchet MS"/>
                        </a:rPr>
                        <a:t>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30">
                          <a:latin typeface="Trebuchet MS"/>
                          <a:cs typeface="Trebuchet MS"/>
                        </a:rPr>
                        <a:t>10%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65">
                          <a:latin typeface="Trebuchet MS"/>
                          <a:cs typeface="Trebuchet MS"/>
                        </a:rPr>
                        <a:t>Según</a:t>
                      </a:r>
                      <a:r>
                        <a:rPr sz="1600" spc="-1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>
                          <a:latin typeface="Trebuchet MS"/>
                          <a:cs typeface="Trebuchet MS"/>
                        </a:rPr>
                        <a:t>sílabo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4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25">
                          <a:latin typeface="Trebuchet MS"/>
                          <a:cs typeface="Trebuchet MS"/>
                        </a:rPr>
                        <a:t>T2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25">
                          <a:latin typeface="Trebuchet MS"/>
                          <a:cs typeface="Trebuchet MS"/>
                        </a:rPr>
                        <a:t>10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30">
                          <a:latin typeface="Trebuchet MS"/>
                          <a:cs typeface="Trebuchet MS"/>
                        </a:rPr>
                        <a:t>20%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65">
                          <a:latin typeface="Trebuchet MS"/>
                          <a:cs typeface="Trebuchet MS"/>
                        </a:rPr>
                        <a:t>Según</a:t>
                      </a:r>
                      <a:r>
                        <a:rPr sz="1600" spc="-1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>
                          <a:latin typeface="Trebuchet MS"/>
                          <a:cs typeface="Trebuchet MS"/>
                        </a:rPr>
                        <a:t>sílabo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43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600" spc="-25">
                          <a:latin typeface="Trebuchet MS"/>
                          <a:cs typeface="Trebuchet MS"/>
                        </a:rPr>
                        <a:t>T3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600" spc="-25">
                          <a:latin typeface="Trebuchet MS"/>
                          <a:cs typeface="Trebuchet MS"/>
                        </a:rPr>
                        <a:t>13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600" spc="30">
                          <a:latin typeface="Trebuchet MS"/>
                          <a:cs typeface="Trebuchet MS"/>
                        </a:rPr>
                        <a:t>30%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600" spc="-65">
                          <a:latin typeface="Trebuchet MS"/>
                          <a:cs typeface="Trebuchet MS"/>
                        </a:rPr>
                        <a:t>Según</a:t>
                      </a:r>
                      <a:r>
                        <a:rPr sz="1600" spc="-1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>
                          <a:latin typeface="Trebuchet MS"/>
                          <a:cs typeface="Trebuchet MS"/>
                        </a:rPr>
                        <a:t>sílabo**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3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00" spc="-75">
                          <a:latin typeface="Trebuchet MS"/>
                          <a:cs typeface="Trebuchet MS"/>
                        </a:rPr>
                        <a:t>EF</a:t>
                      </a:r>
                      <a:r>
                        <a:rPr sz="1600" spc="-16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85">
                          <a:latin typeface="Trebuchet MS"/>
                          <a:cs typeface="Trebuchet MS"/>
                        </a:rPr>
                        <a:t>(Evaluación</a:t>
                      </a:r>
                      <a:r>
                        <a:rPr sz="1600" spc="-1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>
                          <a:latin typeface="Trebuchet MS"/>
                          <a:cs typeface="Trebuchet MS"/>
                        </a:rPr>
                        <a:t>final)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62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875"/>
                        </a:lnSpc>
                      </a:pPr>
                      <a:r>
                        <a:rPr sz="1600" spc="-45">
                          <a:latin typeface="Trebuchet MS"/>
                          <a:cs typeface="Trebuchet MS"/>
                        </a:rPr>
                        <a:t>15</a:t>
                      </a:r>
                      <a:r>
                        <a:rPr sz="1600" spc="-16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>
                          <a:latin typeface="Trebuchet MS"/>
                          <a:cs typeface="Trebuchet MS"/>
                        </a:rPr>
                        <a:t>(Vir)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600" spc="-25">
                          <a:latin typeface="Trebuchet MS"/>
                          <a:cs typeface="Trebuchet MS"/>
                        </a:rPr>
                        <a:t>16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00" spc="30">
                          <a:latin typeface="Trebuchet MS"/>
                          <a:cs typeface="Trebuchet MS"/>
                        </a:rPr>
                        <a:t>40%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62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00" spc="-65">
                          <a:latin typeface="Trebuchet MS"/>
                          <a:cs typeface="Trebuchet MS"/>
                        </a:rPr>
                        <a:t>Según</a:t>
                      </a:r>
                      <a:r>
                        <a:rPr sz="1600" spc="-1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>
                          <a:latin typeface="Trebuchet MS"/>
                          <a:cs typeface="Trebuchet MS"/>
                        </a:rPr>
                        <a:t>sílabo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62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3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600" spc="-10">
                          <a:latin typeface="Trebuchet MS"/>
                          <a:cs typeface="Trebuchet MS"/>
                        </a:rPr>
                        <a:t>ES</a:t>
                      </a:r>
                      <a:r>
                        <a:rPr sz="1600" spc="-1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25">
                          <a:latin typeface="Trebuchet MS"/>
                          <a:cs typeface="Trebuchet MS"/>
                        </a:rPr>
                        <a:t>(Sustitutorio)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600" spc="-50">
                          <a:latin typeface="Trebuchet MS"/>
                          <a:cs typeface="Trebuchet MS"/>
                        </a:rPr>
                        <a:t>-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600" spc="-50">
                          <a:latin typeface="Trebuchet MS"/>
                          <a:cs typeface="Trebuchet MS"/>
                        </a:rPr>
                        <a:t>-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600" spc="-65">
                          <a:latin typeface="Trebuchet MS"/>
                          <a:cs typeface="Trebuchet MS"/>
                        </a:rPr>
                        <a:t>Según</a:t>
                      </a:r>
                      <a:r>
                        <a:rPr sz="1600" spc="-1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>
                          <a:latin typeface="Trebuchet MS"/>
                          <a:cs typeface="Trebuchet MS"/>
                        </a:rPr>
                        <a:t>sílabo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925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80">
                          <a:latin typeface="Trebuchet MS"/>
                          <a:cs typeface="Trebuchet MS"/>
                        </a:rPr>
                        <a:t>M1</a:t>
                      </a:r>
                      <a:r>
                        <a:rPr sz="1600" b="1" spc="-18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105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600" b="1" spc="-19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25">
                          <a:latin typeface="Trebuchet MS"/>
                          <a:cs typeface="Trebuchet MS"/>
                        </a:rPr>
                        <a:t>M2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10">
                          <a:latin typeface="Trebuchet MS"/>
                          <a:cs typeface="Trebuchet MS"/>
                        </a:rPr>
                        <a:t>(Modulares)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25">
                          <a:latin typeface="Trebuchet MS"/>
                          <a:cs typeface="Trebuchet MS"/>
                        </a:rPr>
                        <a:t>T1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50">
                          <a:latin typeface="Trebuchet MS"/>
                          <a:cs typeface="Trebuchet MS"/>
                        </a:rPr>
                        <a:t>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25">
                          <a:latin typeface="Trebuchet MS"/>
                          <a:cs typeface="Trebuchet MS"/>
                        </a:rPr>
                        <a:t>30%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60">
                          <a:latin typeface="Trebuchet MS"/>
                          <a:cs typeface="Trebuchet MS"/>
                        </a:rPr>
                        <a:t>Según</a:t>
                      </a:r>
                      <a:r>
                        <a:rPr sz="1600" spc="-1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>
                          <a:latin typeface="Trebuchet MS"/>
                          <a:cs typeface="Trebuchet MS"/>
                        </a:rPr>
                        <a:t>sílabo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53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00" spc="-25">
                          <a:latin typeface="Trebuchet MS"/>
                          <a:cs typeface="Trebuchet MS"/>
                        </a:rPr>
                        <a:t>T2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62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882015" marR="834390" algn="ctr">
                        <a:lnSpc>
                          <a:spcPts val="1920"/>
                        </a:lnSpc>
                      </a:pPr>
                      <a:r>
                        <a:rPr sz="1600" spc="-105">
                          <a:latin typeface="Trebuchet MS"/>
                          <a:cs typeface="Trebuchet MS"/>
                        </a:rPr>
                        <a:t>6(Vir) </a:t>
                      </a:r>
                      <a:r>
                        <a:rPr sz="1600" spc="-50">
                          <a:latin typeface="Trebuchet MS"/>
                          <a:cs typeface="Trebuchet MS"/>
                        </a:rPr>
                        <a:t>7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00" spc="30">
                          <a:latin typeface="Trebuchet MS"/>
                          <a:cs typeface="Trebuchet MS"/>
                        </a:rPr>
                        <a:t>30%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62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00" spc="-65">
                          <a:latin typeface="Trebuchet MS"/>
                          <a:cs typeface="Trebuchet MS"/>
                        </a:rPr>
                        <a:t>Según</a:t>
                      </a:r>
                      <a:r>
                        <a:rPr sz="1600" spc="-1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>
                          <a:latin typeface="Trebuchet MS"/>
                          <a:cs typeface="Trebuchet MS"/>
                        </a:rPr>
                        <a:t>sílabo**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62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53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00" spc="-75">
                          <a:latin typeface="Trebuchet MS"/>
                          <a:cs typeface="Trebuchet MS"/>
                        </a:rPr>
                        <a:t>EF</a:t>
                      </a:r>
                      <a:r>
                        <a:rPr sz="1600" spc="-16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85">
                          <a:latin typeface="Trebuchet MS"/>
                          <a:cs typeface="Trebuchet MS"/>
                        </a:rPr>
                        <a:t>(Evaluación</a:t>
                      </a:r>
                      <a:r>
                        <a:rPr sz="1600" spc="-1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>
                          <a:latin typeface="Trebuchet MS"/>
                          <a:cs typeface="Trebuchet MS"/>
                        </a:rPr>
                        <a:t>final)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62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ts val="1875"/>
                        </a:lnSpc>
                      </a:pPr>
                      <a:r>
                        <a:rPr sz="1600" spc="-40">
                          <a:latin typeface="Trebuchet MS"/>
                          <a:cs typeface="Trebuchet MS"/>
                        </a:rPr>
                        <a:t>7</a:t>
                      </a:r>
                      <a:r>
                        <a:rPr sz="1600" spc="-1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>
                          <a:latin typeface="Trebuchet MS"/>
                          <a:cs typeface="Trebuchet MS"/>
                        </a:rPr>
                        <a:t>(Vir)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spc="-50">
                          <a:latin typeface="Trebuchet MS"/>
                          <a:cs typeface="Trebuchet MS"/>
                        </a:rPr>
                        <a:t>8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00" spc="30">
                          <a:latin typeface="Trebuchet MS"/>
                          <a:cs typeface="Trebuchet MS"/>
                        </a:rPr>
                        <a:t>40%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62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600" spc="-65">
                          <a:latin typeface="Trebuchet MS"/>
                          <a:cs typeface="Trebuchet MS"/>
                        </a:rPr>
                        <a:t>Según</a:t>
                      </a:r>
                      <a:r>
                        <a:rPr sz="1600" spc="-1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>
                          <a:latin typeface="Trebuchet MS"/>
                          <a:cs typeface="Trebuchet MS"/>
                        </a:rPr>
                        <a:t>sílabo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62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9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600" spc="-10">
                          <a:latin typeface="Trebuchet MS"/>
                          <a:cs typeface="Trebuchet MS"/>
                        </a:rPr>
                        <a:t>ES</a:t>
                      </a:r>
                      <a:r>
                        <a:rPr sz="1600" spc="-1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25">
                          <a:latin typeface="Trebuchet MS"/>
                          <a:cs typeface="Trebuchet MS"/>
                        </a:rPr>
                        <a:t>(Sustitutorio)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600" spc="-50">
                          <a:latin typeface="Trebuchet MS"/>
                          <a:cs typeface="Trebuchet MS"/>
                        </a:rPr>
                        <a:t>-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600" spc="-50">
                          <a:latin typeface="Trebuchet MS"/>
                          <a:cs typeface="Trebuchet MS"/>
                        </a:rPr>
                        <a:t>-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600" spc="-65">
                          <a:latin typeface="Trebuchet MS"/>
                          <a:cs typeface="Trebuchet MS"/>
                        </a:rPr>
                        <a:t>Según</a:t>
                      </a:r>
                      <a:r>
                        <a:rPr sz="1600" spc="-14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>
                          <a:latin typeface="Trebuchet MS"/>
                          <a:cs typeface="Trebuchet MS"/>
                        </a:rPr>
                        <a:t>sílabo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482089" y="5321553"/>
            <a:ext cx="62960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spc="-45">
                <a:latin typeface="Trebuchet MS"/>
                <a:cs typeface="Trebuchet MS"/>
              </a:rPr>
              <a:t>*Existen</a:t>
            </a:r>
            <a:r>
              <a:rPr sz="1600" i="1" spc="-90">
                <a:latin typeface="Trebuchet MS"/>
                <a:cs typeface="Trebuchet MS"/>
              </a:rPr>
              <a:t> </a:t>
            </a:r>
            <a:r>
              <a:rPr sz="1600" i="1" spc="-20">
                <a:latin typeface="Trebuchet MS"/>
                <a:cs typeface="Trebuchet MS"/>
              </a:rPr>
              <a:t>evaluaciones</a:t>
            </a:r>
            <a:r>
              <a:rPr sz="1600" i="1" spc="-65">
                <a:latin typeface="Trebuchet MS"/>
                <a:cs typeface="Trebuchet MS"/>
              </a:rPr>
              <a:t> </a:t>
            </a:r>
            <a:r>
              <a:rPr sz="1600" i="1">
                <a:latin typeface="Trebuchet MS"/>
                <a:cs typeface="Trebuchet MS"/>
              </a:rPr>
              <a:t>con</a:t>
            </a:r>
            <a:r>
              <a:rPr sz="1600" i="1" spc="-60">
                <a:latin typeface="Trebuchet MS"/>
                <a:cs typeface="Trebuchet MS"/>
              </a:rPr>
              <a:t> </a:t>
            </a:r>
            <a:r>
              <a:rPr sz="1600" i="1">
                <a:latin typeface="Trebuchet MS"/>
                <a:cs typeface="Trebuchet MS"/>
              </a:rPr>
              <a:t>EP</a:t>
            </a:r>
            <a:r>
              <a:rPr sz="1600" i="1" spc="-75">
                <a:latin typeface="Trebuchet MS"/>
                <a:cs typeface="Trebuchet MS"/>
              </a:rPr>
              <a:t> </a:t>
            </a:r>
            <a:r>
              <a:rPr sz="1600" i="1" spc="-40">
                <a:latin typeface="Trebuchet MS"/>
                <a:cs typeface="Trebuchet MS"/>
              </a:rPr>
              <a:t>(evaluación</a:t>
            </a:r>
            <a:r>
              <a:rPr sz="1600" i="1" spc="-60">
                <a:latin typeface="Trebuchet MS"/>
                <a:cs typeface="Trebuchet MS"/>
              </a:rPr>
              <a:t> </a:t>
            </a:r>
            <a:r>
              <a:rPr sz="1600" i="1" spc="-55">
                <a:latin typeface="Trebuchet MS"/>
                <a:cs typeface="Trebuchet MS"/>
              </a:rPr>
              <a:t>parcial)</a:t>
            </a:r>
            <a:r>
              <a:rPr sz="1600" i="1" spc="-70">
                <a:latin typeface="Trebuchet MS"/>
                <a:cs typeface="Trebuchet MS"/>
              </a:rPr>
              <a:t> </a:t>
            </a:r>
            <a:r>
              <a:rPr sz="1600" i="1" spc="-80">
                <a:latin typeface="Trebuchet MS"/>
                <a:cs typeface="Trebuchet MS"/>
              </a:rPr>
              <a:t>y</a:t>
            </a:r>
            <a:r>
              <a:rPr sz="1600" i="1" spc="-95">
                <a:latin typeface="Trebuchet MS"/>
                <a:cs typeface="Trebuchet MS"/>
              </a:rPr>
              <a:t> </a:t>
            </a:r>
            <a:r>
              <a:rPr sz="1600" i="1">
                <a:latin typeface="Trebuchet MS"/>
                <a:cs typeface="Trebuchet MS"/>
              </a:rPr>
              <a:t>EF</a:t>
            </a:r>
            <a:r>
              <a:rPr sz="1600" i="1" spc="-90">
                <a:latin typeface="Trebuchet MS"/>
                <a:cs typeface="Trebuchet MS"/>
              </a:rPr>
              <a:t> </a:t>
            </a:r>
            <a:r>
              <a:rPr sz="1600" i="1" spc="-40">
                <a:latin typeface="Trebuchet MS"/>
                <a:cs typeface="Trebuchet MS"/>
              </a:rPr>
              <a:t>(evaluación</a:t>
            </a:r>
            <a:r>
              <a:rPr sz="1600" i="1" spc="-45">
                <a:latin typeface="Trebuchet MS"/>
                <a:cs typeface="Trebuchet MS"/>
              </a:rPr>
              <a:t> </a:t>
            </a:r>
            <a:r>
              <a:rPr sz="1600" i="1" spc="-10">
                <a:latin typeface="Trebuchet MS"/>
                <a:cs typeface="Trebuchet MS"/>
              </a:rPr>
              <a:t>final)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i="1">
                <a:latin typeface="Trebuchet MS"/>
                <a:cs typeface="Trebuchet MS"/>
              </a:rPr>
              <a:t>*</a:t>
            </a:r>
            <a:r>
              <a:rPr sz="1600" i="1" spc="-105">
                <a:latin typeface="Trebuchet MS"/>
                <a:cs typeface="Trebuchet MS"/>
              </a:rPr>
              <a:t> </a:t>
            </a:r>
            <a:r>
              <a:rPr sz="1600" i="1">
                <a:latin typeface="Trebuchet MS"/>
                <a:cs typeface="Trebuchet MS"/>
              </a:rPr>
              <a:t>*Se</a:t>
            </a:r>
            <a:r>
              <a:rPr sz="1600" i="1" spc="-105">
                <a:latin typeface="Trebuchet MS"/>
                <a:cs typeface="Trebuchet MS"/>
              </a:rPr>
              <a:t> </a:t>
            </a:r>
            <a:r>
              <a:rPr sz="1600" i="1" spc="-10">
                <a:latin typeface="Trebuchet MS"/>
                <a:cs typeface="Trebuchet MS"/>
              </a:rPr>
              <a:t>considera</a:t>
            </a:r>
            <a:r>
              <a:rPr sz="1600" i="1" spc="-60">
                <a:latin typeface="Trebuchet MS"/>
                <a:cs typeface="Trebuchet MS"/>
              </a:rPr>
              <a:t> </a:t>
            </a:r>
            <a:r>
              <a:rPr sz="1600" i="1" spc="-50">
                <a:latin typeface="Trebuchet MS"/>
                <a:cs typeface="Trebuchet MS"/>
              </a:rPr>
              <a:t>la</a:t>
            </a:r>
            <a:r>
              <a:rPr sz="1600" i="1" spc="-114">
                <a:latin typeface="Trebuchet MS"/>
                <a:cs typeface="Trebuchet MS"/>
              </a:rPr>
              <a:t> </a:t>
            </a:r>
            <a:r>
              <a:rPr sz="1600" i="1" spc="-40">
                <a:latin typeface="Trebuchet MS"/>
                <a:cs typeface="Trebuchet MS"/>
              </a:rPr>
              <a:t>práctica</a:t>
            </a:r>
            <a:r>
              <a:rPr sz="1600" i="1" spc="-70">
                <a:latin typeface="Trebuchet MS"/>
                <a:cs typeface="Trebuchet MS"/>
              </a:rPr>
              <a:t> </a:t>
            </a:r>
            <a:r>
              <a:rPr sz="1600" i="1" spc="-20">
                <a:latin typeface="Trebuchet MS"/>
                <a:cs typeface="Trebuchet MS"/>
              </a:rPr>
              <a:t>de</a:t>
            </a:r>
            <a:r>
              <a:rPr sz="1600" i="1" spc="-90">
                <a:latin typeface="Trebuchet MS"/>
                <a:cs typeface="Trebuchet MS"/>
              </a:rPr>
              <a:t> </a:t>
            </a:r>
            <a:r>
              <a:rPr sz="1600" i="1">
                <a:latin typeface="Trebuchet MS"/>
                <a:cs typeface="Trebuchet MS"/>
              </a:rPr>
              <a:t>campo</a:t>
            </a:r>
            <a:r>
              <a:rPr sz="1600" i="1" spc="-80">
                <a:latin typeface="Trebuchet MS"/>
                <a:cs typeface="Trebuchet MS"/>
              </a:rPr>
              <a:t> </a:t>
            </a:r>
            <a:r>
              <a:rPr sz="1600" i="1" spc="-45">
                <a:latin typeface="Trebuchet MS"/>
                <a:cs typeface="Trebuchet MS"/>
              </a:rPr>
              <a:t>para</a:t>
            </a:r>
            <a:r>
              <a:rPr sz="1600" i="1" spc="-105">
                <a:latin typeface="Trebuchet MS"/>
                <a:cs typeface="Trebuchet MS"/>
              </a:rPr>
              <a:t> </a:t>
            </a:r>
            <a:r>
              <a:rPr sz="1600" i="1">
                <a:latin typeface="Trebuchet MS"/>
                <a:cs typeface="Trebuchet MS"/>
              </a:rPr>
              <a:t>cursos</a:t>
            </a:r>
            <a:r>
              <a:rPr sz="1600" i="1" spc="-55">
                <a:latin typeface="Trebuchet MS"/>
                <a:cs typeface="Trebuchet MS"/>
              </a:rPr>
              <a:t> </a:t>
            </a:r>
            <a:r>
              <a:rPr sz="1600" i="1" spc="-25">
                <a:latin typeface="Trebuchet MS"/>
                <a:cs typeface="Trebuchet MS"/>
              </a:rPr>
              <a:t>que</a:t>
            </a:r>
            <a:r>
              <a:rPr sz="1600" i="1" spc="-75">
                <a:latin typeface="Trebuchet MS"/>
                <a:cs typeface="Trebuchet MS"/>
              </a:rPr>
              <a:t> </a:t>
            </a:r>
            <a:r>
              <a:rPr sz="1600" i="1" spc="-10">
                <a:latin typeface="Trebuchet MS"/>
                <a:cs typeface="Trebuchet MS"/>
              </a:rPr>
              <a:t>aplican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6" name="Marcador de contenido 6">
            <a:extLst>
              <a:ext uri="{FF2B5EF4-FFF2-40B4-BE49-F238E27FC236}">
                <a16:creationId xmlns:a16="http://schemas.microsoft.com/office/drawing/2014/main" id="{4B367234-939E-6425-F609-F4749AF95F97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32770" cy="6858000"/>
          </a:xfr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E53122A3-387F-BA44-3BD7-32BC39A46617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32770" cy="6858000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920FC7DF-6B81-4994-1F71-150289482EFC}"/>
              </a:ext>
            </a:extLst>
          </p:cNvPr>
          <p:cNvSpPr txBox="1"/>
          <p:nvPr/>
        </p:nvSpPr>
        <p:spPr>
          <a:xfrm>
            <a:off x="1400047" y="146999"/>
            <a:ext cx="81890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3200" b="1">
                <a:latin typeface="Sharp Grotesk Bold 15" panose="00000806000000000000" pitchFamily="50" charset="0"/>
              </a:defRPr>
            </a:lvl1pPr>
          </a:lstStyle>
          <a:p>
            <a:r>
              <a:rPr lang="es-ES_tradnl"/>
              <a:t>Sistema de Evaluación SE1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855F16E-B5BF-86BF-9636-D0BCBBE51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6">
            <a:extLst>
              <a:ext uri="{FF2B5EF4-FFF2-40B4-BE49-F238E27FC236}">
                <a16:creationId xmlns:a16="http://schemas.microsoft.com/office/drawing/2014/main" id="{FE7CA0D5-BFA3-E3C1-729F-CCA643B8682A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32770" cy="6858000"/>
          </a:xfr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2738EACE-FB1F-11DD-C517-6070A51B12DA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32770" cy="6858000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F41BAED7-5709-5C5B-2419-5C8A0E1A6305}"/>
              </a:ext>
            </a:extLst>
          </p:cNvPr>
          <p:cNvSpPr/>
          <p:nvPr/>
        </p:nvSpPr>
        <p:spPr>
          <a:xfrm>
            <a:off x="2890266" y="565784"/>
            <a:ext cx="5295900" cy="10795"/>
          </a:xfrm>
          <a:custGeom>
            <a:avLst/>
            <a:gdLst/>
            <a:ahLst/>
            <a:cxnLst/>
            <a:rect l="l" t="t" r="r" b="b"/>
            <a:pathLst>
              <a:path w="5295900" h="10795">
                <a:moveTo>
                  <a:pt x="5295900" y="0"/>
                </a:moveTo>
                <a:lnTo>
                  <a:pt x="0" y="0"/>
                </a:lnTo>
                <a:lnTo>
                  <a:pt x="0" y="10667"/>
                </a:lnTo>
                <a:lnTo>
                  <a:pt x="5295900" y="10667"/>
                </a:lnTo>
                <a:lnTo>
                  <a:pt x="52959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4">
            <a:extLst>
              <a:ext uri="{FF2B5EF4-FFF2-40B4-BE49-F238E27FC236}">
                <a16:creationId xmlns:a16="http://schemas.microsoft.com/office/drawing/2014/main" id="{CCD8E249-E849-1112-2EB8-BA255C8F19B6}"/>
              </a:ext>
            </a:extLst>
          </p:cNvPr>
          <p:cNvGraphicFramePr>
            <a:graphicFrameLocks noGrp="1"/>
          </p:cNvGraphicFramePr>
          <p:nvPr/>
        </p:nvGraphicFramePr>
        <p:xfrm>
          <a:off x="1281266" y="3562287"/>
          <a:ext cx="9443082" cy="28975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7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4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34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015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819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0979"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300" b="1" spc="55">
                          <a:latin typeface="Trebuchet MS"/>
                          <a:cs typeface="Trebuchet MS"/>
                        </a:rPr>
                        <a:t>CURSOS</a:t>
                      </a:r>
                      <a:r>
                        <a:rPr sz="1300" b="1" spc="-1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10">
                          <a:latin typeface="Trebuchet MS"/>
                          <a:cs typeface="Trebuchet MS"/>
                        </a:rPr>
                        <a:t>VIRTUALES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 rowSpan="2">
                  <a:txBody>
                    <a:bodyPr/>
                    <a:lstStyle/>
                    <a:p>
                      <a:pPr marL="127000" marR="118110" indent="-8255">
                        <a:lnSpc>
                          <a:spcPct val="111600"/>
                        </a:lnSpc>
                        <a:spcBef>
                          <a:spcPts val="705"/>
                        </a:spcBef>
                      </a:pPr>
                      <a:r>
                        <a:rPr sz="1300" b="1" spc="-10">
                          <a:latin typeface="Trebuchet MS"/>
                          <a:cs typeface="Trebuchet MS"/>
                        </a:rPr>
                        <a:t>Ubicación </a:t>
                      </a:r>
                      <a:r>
                        <a:rPr sz="1300" b="1" spc="-35">
                          <a:latin typeface="Trebuchet MS"/>
                          <a:cs typeface="Trebuchet MS"/>
                        </a:rPr>
                        <a:t>en</a:t>
                      </a:r>
                      <a:r>
                        <a:rPr sz="1300" b="1" spc="-9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30">
                          <a:latin typeface="Trebuchet MS"/>
                          <a:cs typeface="Trebuchet MS"/>
                        </a:rPr>
                        <a:t>el</a:t>
                      </a:r>
                      <a:r>
                        <a:rPr sz="1300" b="1" spc="-1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20">
                          <a:latin typeface="Trebuchet MS"/>
                          <a:cs typeface="Trebuchet MS"/>
                        </a:rPr>
                        <a:t>ciclo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895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79B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660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b="1" spc="-10">
                          <a:latin typeface="Trebuchet MS"/>
                          <a:cs typeface="Trebuchet MS"/>
                        </a:rPr>
                        <a:t>Evaluaciones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368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79B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b="1" spc="-10">
                          <a:latin typeface="Trebuchet MS"/>
                          <a:cs typeface="Trebuchet MS"/>
                        </a:rPr>
                        <a:t>Semanas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368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79B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006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b="1" spc="-10">
                          <a:latin typeface="Trebuchet MS"/>
                          <a:cs typeface="Trebuchet MS"/>
                        </a:rPr>
                        <a:t>Pesos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368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79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00" b="1" spc="-20">
                          <a:latin typeface="Trebuchet MS"/>
                          <a:cs typeface="Trebuchet MS"/>
                        </a:rPr>
                        <a:t>Instrumento</a:t>
                      </a:r>
                      <a:r>
                        <a:rPr sz="1300" b="1" spc="-114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10"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1300" b="1" spc="-9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10">
                          <a:latin typeface="Trebuchet MS"/>
                          <a:cs typeface="Trebuchet MS"/>
                        </a:rPr>
                        <a:t>evaluación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6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E7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83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95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68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68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68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300" b="1" spc="-10">
                          <a:latin typeface="Trebuchet MS"/>
                          <a:cs typeface="Trebuchet MS"/>
                        </a:rPr>
                        <a:t>Relevancia</a:t>
                      </a:r>
                      <a:r>
                        <a:rPr sz="1300" b="1" spc="-6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10">
                          <a:latin typeface="Trebuchet MS"/>
                          <a:cs typeface="Trebuchet MS"/>
                        </a:rPr>
                        <a:t>Básica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05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300" b="1" spc="-10">
                          <a:latin typeface="Trebuchet MS"/>
                          <a:cs typeface="Trebuchet MS"/>
                        </a:rPr>
                        <a:t>Relevancia</a:t>
                      </a:r>
                      <a:r>
                        <a:rPr sz="1300" b="1" spc="-6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10">
                          <a:latin typeface="Trebuchet MS"/>
                          <a:cs typeface="Trebuchet MS"/>
                        </a:rPr>
                        <a:t>Intermedia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05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09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18745" marR="122555" indent="40640">
                        <a:lnSpc>
                          <a:spcPct val="111600"/>
                        </a:lnSpc>
                      </a:pPr>
                      <a:r>
                        <a:rPr sz="1300" b="1" spc="95">
                          <a:latin typeface="Trebuchet MS"/>
                          <a:cs typeface="Trebuchet MS"/>
                        </a:rPr>
                        <a:t>CC</a:t>
                      </a:r>
                      <a:r>
                        <a:rPr sz="1300" b="1" spc="-1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10">
                          <a:latin typeface="Trebuchet MS"/>
                          <a:cs typeface="Trebuchet MS"/>
                        </a:rPr>
                        <a:t>(ciclo </a:t>
                      </a:r>
                      <a:r>
                        <a:rPr sz="1300" b="1" spc="-20">
                          <a:latin typeface="Trebuchet MS"/>
                          <a:cs typeface="Trebuchet MS"/>
                        </a:rPr>
                        <a:t>completo)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7175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300" spc="-25">
                          <a:latin typeface="Trebuchet MS"/>
                          <a:cs typeface="Trebuchet MS"/>
                        </a:rPr>
                        <a:t>T1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635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30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300" spc="-1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300" spc="-10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8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635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300" spc="80">
                          <a:latin typeface="Trebuchet MS"/>
                          <a:cs typeface="Trebuchet MS"/>
                        </a:rPr>
                        <a:t>20%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635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300">
                          <a:latin typeface="Trebuchet MS"/>
                          <a:cs typeface="Trebuchet MS"/>
                        </a:rPr>
                        <a:t>Cuestionarios</a:t>
                      </a:r>
                      <a:r>
                        <a:rPr sz="1300" spc="-8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>
                          <a:latin typeface="Trebuchet MS"/>
                          <a:cs typeface="Trebuchet MS"/>
                        </a:rPr>
                        <a:t>(temas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300" spc="-114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25">
                          <a:latin typeface="Trebuchet MS"/>
                          <a:cs typeface="Trebuchet MS"/>
                        </a:rPr>
                        <a:t>4)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635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300">
                          <a:latin typeface="Trebuchet MS"/>
                          <a:cs typeface="Trebuchet MS"/>
                        </a:rPr>
                        <a:t>Cuestionarios</a:t>
                      </a:r>
                      <a:r>
                        <a:rPr sz="1300" spc="-8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>
                          <a:latin typeface="Trebuchet MS"/>
                          <a:cs typeface="Trebuchet MS"/>
                        </a:rPr>
                        <a:t>(temas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300" spc="-114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25">
                          <a:latin typeface="Trebuchet MS"/>
                          <a:cs typeface="Trebuchet MS"/>
                        </a:rPr>
                        <a:t>4)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635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175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00" spc="-25">
                          <a:latin typeface="Trebuchet MS"/>
                          <a:cs typeface="Trebuchet MS"/>
                        </a:rPr>
                        <a:t>T2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6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0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300" spc="-1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300" spc="-10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25">
                          <a:latin typeface="Trebuchet MS"/>
                          <a:cs typeface="Trebuchet MS"/>
                        </a:rPr>
                        <a:t>12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6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00" spc="80">
                          <a:latin typeface="Trebuchet MS"/>
                          <a:cs typeface="Trebuchet MS"/>
                        </a:rPr>
                        <a:t>30%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6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00">
                          <a:latin typeface="Trebuchet MS"/>
                          <a:cs typeface="Trebuchet MS"/>
                        </a:rPr>
                        <a:t>Cuestionarios</a:t>
                      </a:r>
                      <a:r>
                        <a:rPr sz="1300" spc="-8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>
                          <a:latin typeface="Trebuchet MS"/>
                          <a:cs typeface="Trebuchet MS"/>
                        </a:rPr>
                        <a:t>(temas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>
                          <a:latin typeface="Trebuchet MS"/>
                          <a:cs typeface="Trebuchet MS"/>
                        </a:rPr>
                        <a:t>5</a:t>
                      </a:r>
                      <a:r>
                        <a:rPr sz="1300" spc="-114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25">
                          <a:latin typeface="Trebuchet MS"/>
                          <a:cs typeface="Trebuchet MS"/>
                        </a:rPr>
                        <a:t>6)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6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00">
                          <a:latin typeface="Trebuchet MS"/>
                          <a:cs typeface="Trebuchet MS"/>
                        </a:rPr>
                        <a:t>Cuestionarios</a:t>
                      </a:r>
                      <a:r>
                        <a:rPr sz="1300" spc="-8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>
                          <a:latin typeface="Trebuchet MS"/>
                          <a:cs typeface="Trebuchet MS"/>
                        </a:rPr>
                        <a:t>(temas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>
                          <a:latin typeface="Trebuchet MS"/>
                          <a:cs typeface="Trebuchet MS"/>
                        </a:rPr>
                        <a:t>5</a:t>
                      </a:r>
                      <a:r>
                        <a:rPr sz="1300" spc="-114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25">
                          <a:latin typeface="Trebuchet MS"/>
                          <a:cs typeface="Trebuchet MS"/>
                        </a:rPr>
                        <a:t>6)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6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83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175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00" spc="-10">
                          <a:latin typeface="Trebuchet MS"/>
                          <a:cs typeface="Trebuchet MS"/>
                        </a:rPr>
                        <a:t>EF</a:t>
                      </a:r>
                      <a:r>
                        <a:rPr sz="1300" spc="-10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10">
                          <a:latin typeface="Trebuchet MS"/>
                          <a:cs typeface="Trebuchet MS"/>
                        </a:rPr>
                        <a:t>(Evaluación</a:t>
                      </a:r>
                      <a:r>
                        <a:rPr sz="1300" spc="-1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10">
                          <a:latin typeface="Trebuchet MS"/>
                          <a:cs typeface="Trebuchet MS"/>
                        </a:rPr>
                        <a:t>final)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6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0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300" spc="-1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300" spc="-10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25">
                          <a:latin typeface="Trebuchet MS"/>
                          <a:cs typeface="Trebuchet MS"/>
                        </a:rPr>
                        <a:t>16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6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00" spc="80">
                          <a:latin typeface="Trebuchet MS"/>
                          <a:cs typeface="Trebuchet MS"/>
                        </a:rPr>
                        <a:t>50%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6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00">
                          <a:latin typeface="Trebuchet MS"/>
                          <a:cs typeface="Trebuchet MS"/>
                        </a:rPr>
                        <a:t>Cuestionarios</a:t>
                      </a:r>
                      <a:r>
                        <a:rPr sz="1300" spc="-5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10">
                          <a:latin typeface="Trebuchet MS"/>
                          <a:cs typeface="Trebuchet MS"/>
                        </a:rPr>
                        <a:t>(todos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>
                          <a:latin typeface="Trebuchet MS"/>
                          <a:cs typeface="Trebuchet MS"/>
                        </a:rPr>
                        <a:t>los</a:t>
                      </a:r>
                      <a:r>
                        <a:rPr sz="1300" spc="-5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10">
                          <a:latin typeface="Trebuchet MS"/>
                          <a:cs typeface="Trebuchet MS"/>
                        </a:rPr>
                        <a:t>temas)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6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00" spc="-20">
                          <a:latin typeface="Trebuchet MS"/>
                          <a:cs typeface="Trebuchet MS"/>
                        </a:rPr>
                        <a:t>Rúbrica</a:t>
                      </a:r>
                      <a:r>
                        <a:rPr sz="1300" spc="-6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35"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1300" spc="-6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40">
                          <a:latin typeface="Trebuchet MS"/>
                          <a:cs typeface="Trebuchet MS"/>
                        </a:rPr>
                        <a:t>informe</a:t>
                      </a:r>
                      <a:r>
                        <a:rPr sz="1300" spc="-6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>
                          <a:latin typeface="Trebuchet MS"/>
                          <a:cs typeface="Trebuchet MS"/>
                        </a:rPr>
                        <a:t>según</a:t>
                      </a:r>
                      <a:r>
                        <a:rPr sz="1300" spc="-10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10">
                          <a:latin typeface="Trebuchet MS"/>
                          <a:cs typeface="Trebuchet MS"/>
                        </a:rPr>
                        <a:t>desafío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6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45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300" b="1">
                          <a:latin typeface="Trebuchet MS"/>
                          <a:cs typeface="Trebuchet MS"/>
                        </a:rPr>
                        <a:t>M1</a:t>
                      </a:r>
                      <a:r>
                        <a:rPr sz="1300" b="1" spc="-1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5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300" b="1" spc="-1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35">
                          <a:latin typeface="Trebuchet MS"/>
                          <a:cs typeface="Trebuchet MS"/>
                        </a:rPr>
                        <a:t>M2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  <a:p>
                      <a:pPr marR="381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300" b="1" spc="-10">
                          <a:latin typeface="Trebuchet MS"/>
                          <a:cs typeface="Trebuchet MS"/>
                        </a:rPr>
                        <a:t>(Modulares)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946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300" spc="-25">
                          <a:latin typeface="Trebuchet MS"/>
                          <a:cs typeface="Trebuchet MS"/>
                        </a:rPr>
                        <a:t>T1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635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30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300" spc="-1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300" spc="-10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4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635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300" spc="80">
                          <a:latin typeface="Trebuchet MS"/>
                          <a:cs typeface="Trebuchet MS"/>
                        </a:rPr>
                        <a:t>20%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635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300">
                          <a:latin typeface="Trebuchet MS"/>
                          <a:cs typeface="Trebuchet MS"/>
                        </a:rPr>
                        <a:t>Cuestionarios</a:t>
                      </a:r>
                      <a:r>
                        <a:rPr sz="1300" spc="-8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>
                          <a:latin typeface="Trebuchet MS"/>
                          <a:cs typeface="Trebuchet MS"/>
                        </a:rPr>
                        <a:t>(temas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300" spc="-114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25">
                          <a:latin typeface="Trebuchet MS"/>
                          <a:cs typeface="Trebuchet MS"/>
                        </a:rPr>
                        <a:t>4)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635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300">
                          <a:latin typeface="Trebuchet MS"/>
                          <a:cs typeface="Trebuchet MS"/>
                        </a:rPr>
                        <a:t>Cuestionarios</a:t>
                      </a:r>
                      <a:r>
                        <a:rPr sz="1300" spc="-8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>
                          <a:latin typeface="Trebuchet MS"/>
                          <a:cs typeface="Trebuchet MS"/>
                        </a:rPr>
                        <a:t>(temas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300" spc="-114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25">
                          <a:latin typeface="Trebuchet MS"/>
                          <a:cs typeface="Trebuchet MS"/>
                        </a:rPr>
                        <a:t>4)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635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46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00" spc="-25">
                          <a:latin typeface="Trebuchet MS"/>
                          <a:cs typeface="Trebuchet MS"/>
                        </a:rPr>
                        <a:t>T2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6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0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300" spc="-1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300" spc="-10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6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6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00" spc="80">
                          <a:latin typeface="Trebuchet MS"/>
                          <a:cs typeface="Trebuchet MS"/>
                        </a:rPr>
                        <a:t>30%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6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00">
                          <a:latin typeface="Trebuchet MS"/>
                          <a:cs typeface="Trebuchet MS"/>
                        </a:rPr>
                        <a:t>Cuestionarios</a:t>
                      </a:r>
                      <a:r>
                        <a:rPr sz="1300" spc="-8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>
                          <a:latin typeface="Trebuchet MS"/>
                          <a:cs typeface="Trebuchet MS"/>
                        </a:rPr>
                        <a:t>(temas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>
                          <a:latin typeface="Trebuchet MS"/>
                          <a:cs typeface="Trebuchet MS"/>
                        </a:rPr>
                        <a:t>5</a:t>
                      </a:r>
                      <a:r>
                        <a:rPr sz="1300" spc="-114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25">
                          <a:latin typeface="Trebuchet MS"/>
                          <a:cs typeface="Trebuchet MS"/>
                        </a:rPr>
                        <a:t>6)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6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00">
                          <a:latin typeface="Trebuchet MS"/>
                          <a:cs typeface="Trebuchet MS"/>
                        </a:rPr>
                        <a:t>Cuestionarios</a:t>
                      </a:r>
                      <a:r>
                        <a:rPr sz="1300" spc="-8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>
                          <a:latin typeface="Trebuchet MS"/>
                          <a:cs typeface="Trebuchet MS"/>
                        </a:rPr>
                        <a:t>(temas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>
                          <a:latin typeface="Trebuchet MS"/>
                          <a:cs typeface="Trebuchet MS"/>
                        </a:rPr>
                        <a:t>5</a:t>
                      </a:r>
                      <a:r>
                        <a:rPr sz="1300" spc="-114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25">
                          <a:latin typeface="Trebuchet MS"/>
                          <a:cs typeface="Trebuchet MS"/>
                        </a:rPr>
                        <a:t>6)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6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4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461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00" spc="-10">
                          <a:latin typeface="Trebuchet MS"/>
                          <a:cs typeface="Trebuchet MS"/>
                        </a:rPr>
                        <a:t>EF</a:t>
                      </a:r>
                      <a:r>
                        <a:rPr sz="1300" spc="-10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10">
                          <a:latin typeface="Trebuchet MS"/>
                          <a:cs typeface="Trebuchet MS"/>
                        </a:rPr>
                        <a:t>(Evaluación</a:t>
                      </a:r>
                      <a:r>
                        <a:rPr sz="1300" spc="-1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10">
                          <a:latin typeface="Trebuchet MS"/>
                          <a:cs typeface="Trebuchet MS"/>
                        </a:rPr>
                        <a:t>final)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6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0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300" spc="-1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300" spc="-10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8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6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00" spc="80">
                          <a:latin typeface="Trebuchet MS"/>
                          <a:cs typeface="Trebuchet MS"/>
                        </a:rPr>
                        <a:t>50%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6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00">
                          <a:latin typeface="Trebuchet MS"/>
                          <a:cs typeface="Trebuchet MS"/>
                        </a:rPr>
                        <a:t>Cuestionarios</a:t>
                      </a:r>
                      <a:r>
                        <a:rPr sz="1300" spc="-5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10">
                          <a:latin typeface="Trebuchet MS"/>
                          <a:cs typeface="Trebuchet MS"/>
                        </a:rPr>
                        <a:t>(todos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>
                          <a:latin typeface="Trebuchet MS"/>
                          <a:cs typeface="Trebuchet MS"/>
                        </a:rPr>
                        <a:t>los</a:t>
                      </a:r>
                      <a:r>
                        <a:rPr sz="1300" spc="-5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10">
                          <a:latin typeface="Trebuchet MS"/>
                          <a:cs typeface="Trebuchet MS"/>
                        </a:rPr>
                        <a:t>temas)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6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00" spc="-20">
                          <a:latin typeface="Trebuchet MS"/>
                          <a:cs typeface="Trebuchet MS"/>
                        </a:rPr>
                        <a:t>Rúbrica</a:t>
                      </a:r>
                      <a:r>
                        <a:rPr sz="1300" spc="-6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35"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1300" spc="-6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40">
                          <a:latin typeface="Trebuchet MS"/>
                          <a:cs typeface="Trebuchet MS"/>
                        </a:rPr>
                        <a:t>informe</a:t>
                      </a:r>
                      <a:r>
                        <a:rPr sz="1300" spc="-6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>
                          <a:latin typeface="Trebuchet MS"/>
                          <a:cs typeface="Trebuchet MS"/>
                        </a:rPr>
                        <a:t>según</a:t>
                      </a:r>
                      <a:r>
                        <a:rPr sz="1300" spc="-10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10">
                          <a:latin typeface="Trebuchet MS"/>
                          <a:cs typeface="Trebuchet MS"/>
                        </a:rPr>
                        <a:t>desafío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596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object 5">
            <a:extLst>
              <a:ext uri="{FF2B5EF4-FFF2-40B4-BE49-F238E27FC236}">
                <a16:creationId xmlns:a16="http://schemas.microsoft.com/office/drawing/2014/main" id="{F93780AE-7974-0FE4-37A9-C0E5BA8035DC}"/>
              </a:ext>
            </a:extLst>
          </p:cNvPr>
          <p:cNvSpPr txBox="1"/>
          <p:nvPr/>
        </p:nvSpPr>
        <p:spPr>
          <a:xfrm>
            <a:off x="1250086" y="2996311"/>
            <a:ext cx="77552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35">
                <a:latin typeface="Trebuchet MS"/>
                <a:cs typeface="Trebuchet MS"/>
              </a:rPr>
              <a:t>*Existen</a:t>
            </a:r>
            <a:r>
              <a:rPr sz="1400" i="1" spc="-90">
                <a:latin typeface="Trebuchet MS"/>
                <a:cs typeface="Trebuchet MS"/>
              </a:rPr>
              <a:t> </a:t>
            </a:r>
            <a:r>
              <a:rPr sz="1400" i="1">
                <a:latin typeface="Trebuchet MS"/>
                <a:cs typeface="Trebuchet MS"/>
              </a:rPr>
              <a:t>cursos</a:t>
            </a:r>
            <a:r>
              <a:rPr sz="1400" i="1" spc="-105">
                <a:latin typeface="Trebuchet MS"/>
                <a:cs typeface="Trebuchet MS"/>
              </a:rPr>
              <a:t> </a:t>
            </a:r>
            <a:r>
              <a:rPr sz="1400" i="1">
                <a:latin typeface="Trebuchet MS"/>
                <a:cs typeface="Trebuchet MS"/>
              </a:rPr>
              <a:t>con</a:t>
            </a:r>
            <a:r>
              <a:rPr sz="1400" i="1" spc="-75">
                <a:latin typeface="Trebuchet MS"/>
                <a:cs typeface="Trebuchet MS"/>
              </a:rPr>
              <a:t> </a:t>
            </a:r>
            <a:r>
              <a:rPr sz="1400" i="1" spc="-20">
                <a:latin typeface="Trebuchet MS"/>
                <a:cs typeface="Trebuchet MS"/>
              </a:rPr>
              <a:t>cortes</a:t>
            </a:r>
            <a:r>
              <a:rPr sz="1400" i="1" spc="-105">
                <a:latin typeface="Trebuchet MS"/>
                <a:cs typeface="Trebuchet MS"/>
              </a:rPr>
              <a:t> </a:t>
            </a:r>
            <a:r>
              <a:rPr sz="1400" i="1">
                <a:latin typeface="Trebuchet MS"/>
                <a:cs typeface="Trebuchet MS"/>
              </a:rPr>
              <a:t>específicos</a:t>
            </a:r>
            <a:r>
              <a:rPr sz="1400" i="1" spc="-120">
                <a:latin typeface="Trebuchet MS"/>
                <a:cs typeface="Trebuchet MS"/>
              </a:rPr>
              <a:t> </a:t>
            </a:r>
            <a:r>
              <a:rPr sz="1400" i="1" spc="-10">
                <a:latin typeface="Trebuchet MS"/>
                <a:cs typeface="Trebuchet MS"/>
              </a:rPr>
              <a:t>en</a:t>
            </a:r>
            <a:r>
              <a:rPr sz="1400" i="1" spc="-75">
                <a:latin typeface="Trebuchet MS"/>
                <a:cs typeface="Trebuchet MS"/>
              </a:rPr>
              <a:t> </a:t>
            </a:r>
            <a:r>
              <a:rPr sz="1400" i="1">
                <a:latin typeface="Trebuchet MS"/>
                <a:cs typeface="Trebuchet MS"/>
              </a:rPr>
              <a:t>semana</a:t>
            </a:r>
            <a:r>
              <a:rPr sz="1400" i="1" spc="-55">
                <a:latin typeface="Trebuchet MS"/>
                <a:cs typeface="Trebuchet MS"/>
              </a:rPr>
              <a:t> </a:t>
            </a:r>
            <a:r>
              <a:rPr sz="1400" i="1">
                <a:latin typeface="Trebuchet MS"/>
                <a:cs typeface="Trebuchet MS"/>
              </a:rPr>
              <a:t>8</a:t>
            </a:r>
            <a:r>
              <a:rPr sz="1400" i="1" spc="-75">
                <a:latin typeface="Trebuchet MS"/>
                <a:cs typeface="Trebuchet MS"/>
              </a:rPr>
              <a:t> </a:t>
            </a:r>
            <a:r>
              <a:rPr sz="1400" i="1" spc="-40">
                <a:latin typeface="Trebuchet MS"/>
                <a:cs typeface="Trebuchet MS"/>
              </a:rPr>
              <a:t>para</a:t>
            </a:r>
            <a:r>
              <a:rPr sz="1400" i="1" spc="-70">
                <a:latin typeface="Trebuchet MS"/>
                <a:cs typeface="Trebuchet MS"/>
              </a:rPr>
              <a:t> </a:t>
            </a:r>
            <a:r>
              <a:rPr sz="1400" i="1">
                <a:latin typeface="Trebuchet MS"/>
                <a:cs typeface="Trebuchet MS"/>
              </a:rPr>
              <a:t>cursos</a:t>
            </a:r>
            <a:r>
              <a:rPr sz="1400" i="1" spc="-90">
                <a:latin typeface="Trebuchet MS"/>
                <a:cs typeface="Trebuchet MS"/>
              </a:rPr>
              <a:t> </a:t>
            </a:r>
            <a:r>
              <a:rPr sz="1400" i="1" spc="125">
                <a:latin typeface="Trebuchet MS"/>
                <a:cs typeface="Trebuchet MS"/>
              </a:rPr>
              <a:t>CC</a:t>
            </a:r>
            <a:r>
              <a:rPr sz="1400" i="1" spc="-75">
                <a:latin typeface="Trebuchet MS"/>
                <a:cs typeface="Trebuchet MS"/>
              </a:rPr>
              <a:t> </a:t>
            </a:r>
            <a:r>
              <a:rPr sz="1400" i="1" spc="-55">
                <a:latin typeface="Trebuchet MS"/>
                <a:cs typeface="Trebuchet MS"/>
              </a:rPr>
              <a:t>y</a:t>
            </a:r>
            <a:r>
              <a:rPr sz="1400" i="1" spc="-65">
                <a:latin typeface="Trebuchet MS"/>
                <a:cs typeface="Trebuchet MS"/>
              </a:rPr>
              <a:t> </a:t>
            </a:r>
            <a:r>
              <a:rPr sz="1400" i="1">
                <a:latin typeface="Trebuchet MS"/>
                <a:cs typeface="Trebuchet MS"/>
              </a:rPr>
              <a:t>semana</a:t>
            </a:r>
            <a:r>
              <a:rPr sz="1400" i="1" spc="-70">
                <a:latin typeface="Trebuchet MS"/>
                <a:cs typeface="Trebuchet MS"/>
              </a:rPr>
              <a:t> </a:t>
            </a:r>
            <a:r>
              <a:rPr sz="1400" i="1">
                <a:latin typeface="Trebuchet MS"/>
                <a:cs typeface="Trebuchet MS"/>
              </a:rPr>
              <a:t>4</a:t>
            </a:r>
            <a:r>
              <a:rPr sz="1400" i="1" spc="-75">
                <a:latin typeface="Trebuchet MS"/>
                <a:cs typeface="Trebuchet MS"/>
              </a:rPr>
              <a:t> </a:t>
            </a:r>
            <a:r>
              <a:rPr sz="1400" i="1" spc="-40">
                <a:latin typeface="Trebuchet MS"/>
                <a:cs typeface="Trebuchet MS"/>
              </a:rPr>
              <a:t>para</a:t>
            </a:r>
            <a:r>
              <a:rPr sz="1400" i="1" spc="-55">
                <a:latin typeface="Trebuchet MS"/>
                <a:cs typeface="Trebuchet MS"/>
              </a:rPr>
              <a:t> </a:t>
            </a:r>
            <a:r>
              <a:rPr sz="1400" i="1">
                <a:latin typeface="Trebuchet MS"/>
                <a:cs typeface="Trebuchet MS"/>
              </a:rPr>
              <a:t>cursos</a:t>
            </a:r>
            <a:r>
              <a:rPr sz="1400" i="1" spc="-105">
                <a:latin typeface="Trebuchet MS"/>
                <a:cs typeface="Trebuchet MS"/>
              </a:rPr>
              <a:t> </a:t>
            </a:r>
            <a:r>
              <a:rPr sz="1400" i="1">
                <a:latin typeface="Trebuchet MS"/>
                <a:cs typeface="Trebuchet MS"/>
              </a:rPr>
              <a:t>M1</a:t>
            </a:r>
            <a:r>
              <a:rPr sz="1400" i="1" spc="-75">
                <a:latin typeface="Trebuchet MS"/>
                <a:cs typeface="Trebuchet MS"/>
              </a:rPr>
              <a:t> </a:t>
            </a:r>
            <a:r>
              <a:rPr sz="1400" i="1" spc="-55">
                <a:latin typeface="Trebuchet MS"/>
                <a:cs typeface="Trebuchet MS"/>
              </a:rPr>
              <a:t>y</a:t>
            </a:r>
            <a:r>
              <a:rPr sz="1400" i="1" spc="-50">
                <a:latin typeface="Trebuchet MS"/>
                <a:cs typeface="Trebuchet MS"/>
              </a:rPr>
              <a:t> </a:t>
            </a:r>
            <a:r>
              <a:rPr sz="1400" i="1" spc="-25">
                <a:latin typeface="Trebuchet MS"/>
                <a:cs typeface="Trebuchet MS"/>
              </a:rPr>
              <a:t>M2.</a:t>
            </a:r>
            <a:endParaRPr sz="1400">
              <a:latin typeface="Trebuchet MS"/>
              <a:cs typeface="Trebuchet MS"/>
            </a:endParaRPr>
          </a:p>
        </p:txBody>
      </p:sp>
      <p:graphicFrame>
        <p:nvGraphicFramePr>
          <p:cNvPr id="11" name="object 6">
            <a:extLst>
              <a:ext uri="{FF2B5EF4-FFF2-40B4-BE49-F238E27FC236}">
                <a16:creationId xmlns:a16="http://schemas.microsoft.com/office/drawing/2014/main" id="{36901DF8-0FD8-3DF6-5BE6-15A526503F6F}"/>
              </a:ext>
            </a:extLst>
          </p:cNvPr>
          <p:cNvGraphicFramePr>
            <a:graphicFrameLocks noGrp="1"/>
          </p:cNvGraphicFramePr>
          <p:nvPr/>
        </p:nvGraphicFramePr>
        <p:xfrm>
          <a:off x="1279016" y="860297"/>
          <a:ext cx="9359264" cy="21031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67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8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8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63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5104">
                <a:tc gridSpan="5">
                  <a:txBody>
                    <a:bodyPr/>
                    <a:lstStyle/>
                    <a:p>
                      <a:pPr algn="ctr">
                        <a:lnSpc>
                          <a:spcPts val="1520"/>
                        </a:lnSpc>
                      </a:pPr>
                      <a:r>
                        <a:rPr sz="1300" b="1" spc="-30">
                          <a:latin typeface="Trebuchet MS"/>
                          <a:cs typeface="Trebuchet MS"/>
                        </a:rPr>
                        <a:t>CURSOS</a:t>
                      </a:r>
                      <a:r>
                        <a:rPr sz="1300" b="1" spc="-9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55">
                          <a:latin typeface="Trebuchet MS"/>
                          <a:cs typeface="Trebuchet MS"/>
                        </a:rPr>
                        <a:t>PRESENCIALES</a:t>
                      </a:r>
                      <a:r>
                        <a:rPr sz="1300" b="1" spc="-7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120">
                          <a:latin typeface="Trebuchet MS"/>
                          <a:cs typeface="Trebuchet MS"/>
                        </a:rPr>
                        <a:t>Y</a:t>
                      </a:r>
                      <a:r>
                        <a:rPr sz="1300" b="1" spc="-10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10">
                          <a:latin typeface="Trebuchet MS"/>
                          <a:cs typeface="Trebuchet MS"/>
                        </a:rPr>
                        <a:t>REMOTOS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860"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300" b="1" spc="-65">
                          <a:latin typeface="Trebuchet MS"/>
                          <a:cs typeface="Trebuchet MS"/>
                        </a:rPr>
                        <a:t>Ubicación</a:t>
                      </a:r>
                      <a:r>
                        <a:rPr sz="1300" b="1" spc="-1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100">
                          <a:latin typeface="Trebuchet MS"/>
                          <a:cs typeface="Trebuchet MS"/>
                        </a:rPr>
                        <a:t>en</a:t>
                      </a:r>
                      <a:r>
                        <a:rPr sz="1300" b="1" spc="-114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80">
                          <a:latin typeface="Trebuchet MS"/>
                          <a:cs typeface="Trebuchet MS"/>
                        </a:rPr>
                        <a:t>el</a:t>
                      </a:r>
                      <a:r>
                        <a:rPr sz="1300" b="1" spc="-1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10">
                          <a:latin typeface="Trebuchet MS"/>
                          <a:cs typeface="Trebuchet MS"/>
                        </a:rPr>
                        <a:t>ciclo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300" b="1" spc="-10">
                          <a:latin typeface="Trebuchet MS"/>
                          <a:cs typeface="Trebuchet MS"/>
                        </a:rPr>
                        <a:t>Evaluaciones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939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L="203200">
                        <a:lnSpc>
                          <a:spcPts val="1520"/>
                        </a:lnSpc>
                      </a:pPr>
                      <a:r>
                        <a:rPr sz="1300" b="1" spc="-50">
                          <a:latin typeface="Trebuchet MS"/>
                          <a:cs typeface="Trebuchet MS"/>
                        </a:rPr>
                        <a:t>Semanas</a:t>
                      </a:r>
                      <a:r>
                        <a:rPr sz="1300" b="1" spc="-8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25">
                          <a:latin typeface="Trebuchet MS"/>
                          <a:cs typeface="Trebuchet MS"/>
                        </a:rPr>
                        <a:t>de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  <a:p>
                      <a:pPr marL="247650">
                        <a:lnSpc>
                          <a:spcPts val="1560"/>
                        </a:lnSpc>
                      </a:pPr>
                      <a:r>
                        <a:rPr sz="1300" b="1" spc="-10">
                          <a:latin typeface="Trebuchet MS"/>
                          <a:cs typeface="Trebuchet MS"/>
                        </a:rPr>
                        <a:t>evaluación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300" b="1" spc="-10">
                          <a:latin typeface="Trebuchet MS"/>
                          <a:cs typeface="Trebuchet MS"/>
                        </a:rPr>
                        <a:t>Pesos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939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300" b="1" spc="-85">
                          <a:latin typeface="Trebuchet MS"/>
                          <a:cs typeface="Trebuchet MS"/>
                        </a:rPr>
                        <a:t>Instrumento</a:t>
                      </a:r>
                      <a:r>
                        <a:rPr sz="1300" b="1" spc="-8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85"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1300" b="1" spc="-1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10">
                          <a:latin typeface="Trebuchet MS"/>
                          <a:cs typeface="Trebuchet MS"/>
                        </a:rPr>
                        <a:t>evaluación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939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E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86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53365">
                        <a:lnSpc>
                          <a:spcPct val="100000"/>
                        </a:lnSpc>
                      </a:pPr>
                      <a:r>
                        <a:rPr sz="1300" b="1">
                          <a:latin typeface="Trebuchet MS"/>
                          <a:cs typeface="Trebuchet MS"/>
                        </a:rPr>
                        <a:t>CC</a:t>
                      </a:r>
                      <a:r>
                        <a:rPr sz="1300" b="1" spc="-1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60">
                          <a:latin typeface="Trebuchet MS"/>
                          <a:cs typeface="Trebuchet MS"/>
                        </a:rPr>
                        <a:t>(ciclo</a:t>
                      </a:r>
                      <a:r>
                        <a:rPr sz="1300" b="1" spc="-114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10">
                          <a:latin typeface="Trebuchet MS"/>
                          <a:cs typeface="Trebuchet MS"/>
                        </a:rPr>
                        <a:t>completo)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300" spc="-50">
                          <a:latin typeface="Trebuchet MS"/>
                          <a:cs typeface="Trebuchet MS"/>
                        </a:rPr>
                        <a:t>EP</a:t>
                      </a:r>
                      <a:r>
                        <a:rPr sz="1300" spc="-10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(Evaluación</a:t>
                      </a:r>
                      <a:r>
                        <a:rPr sz="130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10">
                          <a:latin typeface="Trebuchet MS"/>
                          <a:cs typeface="Trebuchet MS"/>
                        </a:rPr>
                        <a:t>permanente)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939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300" spc="-4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300" spc="-1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60"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300" spc="-16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25">
                          <a:latin typeface="Trebuchet MS"/>
                          <a:cs typeface="Trebuchet MS"/>
                        </a:rPr>
                        <a:t>15*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939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300" spc="-25">
                          <a:latin typeface="Trebuchet MS"/>
                          <a:cs typeface="Trebuchet MS"/>
                        </a:rPr>
                        <a:t>40%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939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1030" marR="414020" indent="-201295">
                        <a:lnSpc>
                          <a:spcPts val="1560"/>
                        </a:lnSpc>
                      </a:pPr>
                      <a:r>
                        <a:rPr sz="1300" spc="-60">
                          <a:latin typeface="Trebuchet MS"/>
                          <a:cs typeface="Trebuchet MS"/>
                        </a:rPr>
                        <a:t>Cuestionarios</a:t>
                      </a:r>
                      <a:r>
                        <a:rPr sz="1300" spc="-9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80"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1300" spc="-1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35">
                          <a:latin typeface="Trebuchet MS"/>
                          <a:cs typeface="Trebuchet MS"/>
                        </a:rPr>
                        <a:t>los</a:t>
                      </a:r>
                      <a:r>
                        <a:rPr sz="1300" spc="-1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70">
                          <a:latin typeface="Trebuchet MS"/>
                          <a:cs typeface="Trebuchet MS"/>
                        </a:rPr>
                        <a:t>temas</a:t>
                      </a:r>
                      <a:r>
                        <a:rPr sz="1300" spc="-10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4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300" spc="-1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7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300" spc="-114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7 Rúbricas</a:t>
                      </a:r>
                      <a:r>
                        <a:rPr sz="1300" spc="-11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80"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1300" spc="-1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evaluación</a:t>
                      </a:r>
                      <a:r>
                        <a:rPr sz="1300" spc="-1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25">
                          <a:latin typeface="Trebuchet MS"/>
                          <a:cs typeface="Trebuchet MS"/>
                        </a:rPr>
                        <a:t>EP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300" spc="-65">
                          <a:latin typeface="Trebuchet MS"/>
                          <a:cs typeface="Trebuchet MS"/>
                        </a:rPr>
                        <a:t>EF</a:t>
                      </a:r>
                      <a:r>
                        <a:rPr sz="1300" spc="-9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(Evaluación </a:t>
                      </a:r>
                      <a:r>
                        <a:rPr sz="1300" spc="-10">
                          <a:latin typeface="Trebuchet MS"/>
                          <a:cs typeface="Trebuchet MS"/>
                        </a:rPr>
                        <a:t>final)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641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300" spc="-40">
                          <a:latin typeface="Trebuchet MS"/>
                          <a:cs typeface="Trebuchet MS"/>
                        </a:rPr>
                        <a:t>14</a:t>
                      </a:r>
                      <a:r>
                        <a:rPr sz="1300" spc="-1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110">
                          <a:latin typeface="Trebuchet MS"/>
                          <a:cs typeface="Trebuchet MS"/>
                        </a:rPr>
                        <a:t>y</a:t>
                      </a:r>
                      <a:r>
                        <a:rPr sz="1300" spc="-1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25">
                          <a:latin typeface="Trebuchet MS"/>
                          <a:cs typeface="Trebuchet MS"/>
                        </a:rPr>
                        <a:t>16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641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300" spc="-25">
                          <a:latin typeface="Trebuchet MS"/>
                          <a:cs typeface="Trebuchet MS"/>
                        </a:rPr>
                        <a:t>60%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641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300" spc="-70">
                          <a:latin typeface="Trebuchet MS"/>
                          <a:cs typeface="Trebuchet MS"/>
                        </a:rPr>
                        <a:t>Rúbrica</a:t>
                      </a:r>
                      <a:r>
                        <a:rPr sz="1300" spc="-10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80"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1300" spc="-1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producto</a:t>
                      </a:r>
                      <a:r>
                        <a:rPr sz="1300" spc="-1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5">
                          <a:latin typeface="Trebuchet MS"/>
                          <a:cs typeface="Trebuchet MS"/>
                        </a:rPr>
                        <a:t>según</a:t>
                      </a:r>
                      <a:r>
                        <a:rPr sz="1300" spc="-10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10">
                          <a:latin typeface="Trebuchet MS"/>
                          <a:cs typeface="Trebuchet MS"/>
                        </a:rPr>
                        <a:t>desafío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641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86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43204">
                        <a:lnSpc>
                          <a:spcPct val="100000"/>
                        </a:lnSpc>
                      </a:pPr>
                      <a:r>
                        <a:rPr sz="1300" b="1" spc="-70">
                          <a:latin typeface="Trebuchet MS"/>
                          <a:cs typeface="Trebuchet MS"/>
                        </a:rPr>
                        <a:t>M1</a:t>
                      </a:r>
                      <a:r>
                        <a:rPr sz="1300" b="1" spc="-1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9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300" b="1" spc="-1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70">
                          <a:latin typeface="Trebuchet MS"/>
                          <a:cs typeface="Trebuchet MS"/>
                        </a:rPr>
                        <a:t>M2</a:t>
                      </a:r>
                      <a:r>
                        <a:rPr sz="1300" b="1" spc="-1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b="1" spc="-10">
                          <a:latin typeface="Trebuchet MS"/>
                          <a:cs typeface="Trebuchet MS"/>
                        </a:rPr>
                        <a:t>(modulares)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300" spc="-50">
                          <a:latin typeface="Trebuchet MS"/>
                          <a:cs typeface="Trebuchet MS"/>
                        </a:rPr>
                        <a:t>EP</a:t>
                      </a:r>
                      <a:r>
                        <a:rPr sz="1300" spc="-10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(Evaluación</a:t>
                      </a:r>
                      <a:r>
                        <a:rPr sz="1300" spc="-8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10">
                          <a:latin typeface="Trebuchet MS"/>
                          <a:cs typeface="Trebuchet MS"/>
                        </a:rPr>
                        <a:t>permanente)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939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300" spc="-4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300" spc="-15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60"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300" spc="-15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40">
                          <a:latin typeface="Trebuchet MS"/>
                          <a:cs typeface="Trebuchet MS"/>
                        </a:rPr>
                        <a:t>7*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939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300" spc="-25">
                          <a:latin typeface="Trebuchet MS"/>
                          <a:cs typeface="Trebuchet MS"/>
                        </a:rPr>
                        <a:t>40%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939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5"/>
                        </a:lnSpc>
                      </a:pPr>
                      <a:r>
                        <a:rPr sz="1300" spc="-60">
                          <a:latin typeface="Trebuchet MS"/>
                          <a:cs typeface="Trebuchet MS"/>
                        </a:rPr>
                        <a:t>Cuestionarios</a:t>
                      </a:r>
                      <a:r>
                        <a:rPr sz="1300" spc="-9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80"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1300" spc="-14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35">
                          <a:latin typeface="Trebuchet MS"/>
                          <a:cs typeface="Trebuchet MS"/>
                        </a:rPr>
                        <a:t>los</a:t>
                      </a:r>
                      <a:r>
                        <a:rPr sz="1300" spc="-1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70">
                          <a:latin typeface="Trebuchet MS"/>
                          <a:cs typeface="Trebuchet MS"/>
                        </a:rPr>
                        <a:t>temas</a:t>
                      </a:r>
                      <a:r>
                        <a:rPr sz="1300" spc="-10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4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300" spc="-12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7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300" spc="-114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0">
                          <a:latin typeface="Trebuchet MS"/>
                          <a:cs typeface="Trebuchet MS"/>
                        </a:rPr>
                        <a:t>7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ts val="1555"/>
                        </a:lnSpc>
                      </a:pPr>
                      <a:r>
                        <a:rPr sz="1300" spc="-60">
                          <a:latin typeface="Trebuchet MS"/>
                          <a:cs typeface="Trebuchet MS"/>
                        </a:rPr>
                        <a:t>Rúbricas</a:t>
                      </a:r>
                      <a:r>
                        <a:rPr sz="1300" spc="-9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80"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1300" spc="-12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evaluación</a:t>
                      </a:r>
                      <a:r>
                        <a:rPr sz="1300" spc="-10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25">
                          <a:latin typeface="Trebuchet MS"/>
                          <a:cs typeface="Trebuchet MS"/>
                        </a:rPr>
                        <a:t>EP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53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300" spc="-65">
                          <a:latin typeface="Trebuchet MS"/>
                          <a:cs typeface="Trebuchet MS"/>
                        </a:rPr>
                        <a:t>EF</a:t>
                      </a:r>
                      <a:r>
                        <a:rPr sz="1300" spc="-9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(Evaluación </a:t>
                      </a:r>
                      <a:r>
                        <a:rPr sz="1300" spc="-10">
                          <a:latin typeface="Trebuchet MS"/>
                          <a:cs typeface="Trebuchet MS"/>
                        </a:rPr>
                        <a:t>final)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300" spc="-50">
                          <a:latin typeface="Trebuchet MS"/>
                          <a:cs typeface="Trebuchet MS"/>
                        </a:rPr>
                        <a:t>8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300" spc="-25">
                          <a:latin typeface="Trebuchet MS"/>
                          <a:cs typeface="Trebuchet MS"/>
                        </a:rPr>
                        <a:t>60%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300" spc="-70">
                          <a:latin typeface="Trebuchet MS"/>
                          <a:cs typeface="Trebuchet MS"/>
                        </a:rPr>
                        <a:t>Rúbrica</a:t>
                      </a:r>
                      <a:r>
                        <a:rPr sz="1300" spc="-10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80"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1300" spc="-1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75">
                          <a:latin typeface="Trebuchet MS"/>
                          <a:cs typeface="Trebuchet MS"/>
                        </a:rPr>
                        <a:t>producto</a:t>
                      </a:r>
                      <a:r>
                        <a:rPr sz="1300" spc="-135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55">
                          <a:latin typeface="Trebuchet MS"/>
                          <a:cs typeface="Trebuchet MS"/>
                        </a:rPr>
                        <a:t>según</a:t>
                      </a:r>
                      <a:r>
                        <a:rPr sz="1300" spc="-10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10">
                          <a:latin typeface="Trebuchet MS"/>
                          <a:cs typeface="Trebuchet MS"/>
                        </a:rPr>
                        <a:t>desafío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TextBox 2">
            <a:extLst>
              <a:ext uri="{FF2B5EF4-FFF2-40B4-BE49-F238E27FC236}">
                <a16:creationId xmlns:a16="http://schemas.microsoft.com/office/drawing/2014/main" id="{50544DAC-392F-C205-FA2E-54B59340A4FC}"/>
              </a:ext>
            </a:extLst>
          </p:cNvPr>
          <p:cNvSpPr txBox="1"/>
          <p:nvPr/>
        </p:nvSpPr>
        <p:spPr>
          <a:xfrm>
            <a:off x="3268726" y="121884"/>
            <a:ext cx="81890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3200" b="1" noProof="0">
                <a:latin typeface="Sharp Grotesk Bold 15" panose="00000806000000000000" pitchFamily="50" charset="0"/>
              </a:rPr>
              <a:t>Sistema de Evaluación SE2</a:t>
            </a:r>
          </a:p>
        </p:txBody>
      </p:sp>
    </p:spTree>
    <p:extLst>
      <p:ext uri="{BB962C8B-B14F-4D97-AF65-F5344CB8AC3E}">
        <p14:creationId xmlns:p14="http://schemas.microsoft.com/office/powerpoint/2010/main" val="1794820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D716332-396B-7DFA-C48E-3116D7B84988}"/>
              </a:ext>
            </a:extLst>
          </p:cNvPr>
          <p:cNvSpPr txBox="1"/>
          <p:nvPr/>
        </p:nvSpPr>
        <p:spPr>
          <a:xfrm>
            <a:off x="1209001" y="2551837"/>
            <a:ext cx="7335780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s-ES" sz="4600">
                <a:latin typeface="Sharp Grotesk Bold 15"/>
                <a:ea typeface="+mj-ea"/>
                <a:cs typeface="+mj-cs"/>
              </a:rPr>
              <a:t>FORMACIÓN Y CAPACITACIÓN DOCENTE</a:t>
            </a:r>
            <a:endParaRPr lang="es-PE" sz="4600">
              <a:latin typeface="Sharp Grotesk Bold 15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7090229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A2539-0C0E-D1AC-AE9F-A5D23609C0A8}"/>
              </a:ext>
            </a:extLst>
          </p:cNvPr>
          <p:cNvSpPr txBox="1">
            <a:spLocks/>
          </p:cNvSpPr>
          <p:nvPr/>
        </p:nvSpPr>
        <p:spPr>
          <a:xfrm>
            <a:off x="1406015" y="3019944"/>
            <a:ext cx="7929370" cy="130052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600">
                <a:latin typeface="Sharp Grotesk Bold 15"/>
              </a:rPr>
              <a:t>PRESENTACIÓN DE AUTORIDADES. </a:t>
            </a:r>
          </a:p>
        </p:txBody>
      </p:sp>
    </p:spTree>
    <p:extLst>
      <p:ext uri="{BB962C8B-B14F-4D97-AF65-F5344CB8AC3E}">
        <p14:creationId xmlns:p14="http://schemas.microsoft.com/office/powerpoint/2010/main" val="187916970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20810-4952-F2B7-12C3-1CE6A181A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797A0-F07A-FD81-F7A7-20DFA76CBC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PE"/>
              <a:t>ENVIARÁN INFORMACIÓN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FD5F3D9-4C93-0C8B-A348-B16152EFD6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06036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9B650C9-3E2F-9D98-36C8-C853C79783BA}"/>
              </a:ext>
            </a:extLst>
          </p:cNvPr>
          <p:cNvSpPr txBox="1"/>
          <p:nvPr/>
        </p:nvSpPr>
        <p:spPr>
          <a:xfrm>
            <a:off x="1291533" y="2403821"/>
            <a:ext cx="7835214" cy="2003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s-MX" sz="4600">
                <a:latin typeface="Sharp Grotesk Bold 15"/>
                <a:ea typeface="+mj-ea"/>
                <a:cs typeface="+mj-cs"/>
              </a:rPr>
              <a:t>DIRECCIÓN DE ACOMPAÑAMIENTO Y EVALUACIÓN DOCENTE</a:t>
            </a:r>
            <a:endParaRPr lang="es-PE" sz="4600">
              <a:latin typeface="Sharp Grotesk Bold 15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8629746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24A05-BF80-AE04-8300-895592692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3D7835-E91E-33F3-55CC-B90ED2AD2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PE"/>
              <a:t>ENVIARÁN INFORMACIÓN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5DEC4EC-4764-5AE1-D765-D7DFBE8635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3897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3507BC8-4161-A64F-0781-F741AED4A14A}"/>
              </a:ext>
            </a:extLst>
          </p:cNvPr>
          <p:cNvSpPr txBox="1"/>
          <p:nvPr/>
        </p:nvSpPr>
        <p:spPr>
          <a:xfrm>
            <a:off x="1205472" y="2898085"/>
            <a:ext cx="7231063" cy="7294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s-ES" sz="4600">
                <a:latin typeface="Sharp Grotesk Bold 15"/>
                <a:ea typeface="+mj-ea"/>
                <a:cs typeface="+mj-cs"/>
              </a:rPr>
              <a:t>GESTIÓN DOCENTE </a:t>
            </a:r>
            <a:endParaRPr lang="es-PE" sz="4600">
              <a:latin typeface="Sharp Grotesk Bold 15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6732653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E1903-8384-775D-A7BC-4D61900AB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6">
            <a:extLst>
              <a:ext uri="{FF2B5EF4-FFF2-40B4-BE49-F238E27FC236}">
                <a16:creationId xmlns:a16="http://schemas.microsoft.com/office/drawing/2014/main" id="{186932D4-BEEA-9B4A-8237-44748F27D951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32770" cy="6858000"/>
          </a:xfr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49FB938C-7190-27C5-6BB9-B15B65EC8B40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3277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69E6146-23AA-34B9-D229-B7DF0131B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718" y="243008"/>
            <a:ext cx="104590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S" sz="32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arp Grotesk Bold 15"/>
                <a:ea typeface="MS PGothic"/>
              </a:rPr>
              <a:t>MONITOREO DE CUMPLIMIENTO DOCENTE</a:t>
            </a:r>
            <a:endParaRPr lang="es-ES" sz="3200">
              <a:latin typeface="Sharp Grotesk Bold 15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93D8CCE-B83E-5EA5-5AC3-31BCA9D2C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558" y="1719700"/>
            <a:ext cx="4727368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s-ES" sz="32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arp Grotesk Bold 15" panose="00000806000000000000"/>
                <a:ea typeface="MS PGothic"/>
                <a:cs typeface="Calibri"/>
              </a:rPr>
              <a:t>¿Qué se monitorea?</a:t>
            </a:r>
            <a:endParaRPr lang="es-ES" sz="3200">
              <a:latin typeface="Sharp Grotesk Bold 15" panose="0000080600000000000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71226CA-E342-8295-797B-67D01C97D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557" y="2619283"/>
            <a:ext cx="4727368" cy="231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lvl="1">
              <a:lnSpc>
                <a:spcPts val="2365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ES">
                <a:solidFill>
                  <a:srgbClr val="000000"/>
                </a:solidFill>
                <a:latin typeface="Sharp Grotesk Medium 15" panose="00000606000000000000" pitchFamily="50" charset="0"/>
              </a:rPr>
              <a:t>Ejecución de clases: reprogramaciones, asistencia docente/estudiantes, tardanzas, grabaciones.</a:t>
            </a:r>
          </a:p>
          <a:p>
            <a:pPr marL="285750" lvl="1">
              <a:lnSpc>
                <a:spcPts val="2365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ES">
                <a:solidFill>
                  <a:srgbClr val="000000"/>
                </a:solidFill>
                <a:latin typeface="Sharp Grotesk Medium 15" panose="00000606000000000000" pitchFamily="50" charset="0"/>
              </a:rPr>
              <a:t>Carga de materiales y práctica de campo</a:t>
            </a:r>
          </a:p>
          <a:p>
            <a:pPr marL="285750" lvl="1">
              <a:lnSpc>
                <a:spcPts val="2365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ES">
                <a:solidFill>
                  <a:srgbClr val="000000"/>
                </a:solidFill>
                <a:latin typeface="Sharp Grotesk Medium 15" panose="00000606000000000000" pitchFamily="50" charset="0"/>
              </a:rPr>
              <a:t>Registro de delegados</a:t>
            </a:r>
          </a:p>
          <a:p>
            <a:pPr marL="285750" lvl="1">
              <a:lnSpc>
                <a:spcPts val="2365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ES">
                <a:solidFill>
                  <a:srgbClr val="000000"/>
                </a:solidFill>
                <a:latin typeface="Sharp Grotesk Medium 15" panose="00000606000000000000" pitchFamily="50" charset="0"/>
              </a:rPr>
              <a:t>Registro de notas</a:t>
            </a:r>
          </a:p>
          <a:p>
            <a:pPr>
              <a:lnSpc>
                <a:spcPct val="150000"/>
              </a:lnSpc>
              <a:defRPr/>
            </a:pPr>
            <a:endParaRPr lang="es-ES" b="1" u="sng">
              <a:solidFill>
                <a:srgbClr val="3660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Narrow"/>
              <a:cs typeface="Calibri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7BA5C219-532F-AC0D-03C2-21D0199FCB74}"/>
              </a:ext>
            </a:extLst>
          </p:cNvPr>
          <p:cNvSpPr/>
          <p:nvPr/>
        </p:nvSpPr>
        <p:spPr>
          <a:xfrm>
            <a:off x="1504024" y="5232098"/>
            <a:ext cx="6333066" cy="914400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ea typeface="Calibri"/>
                <a:cs typeface="Calibri"/>
              </a:rPr>
              <a:t>Canal de comunicaciones:</a:t>
            </a:r>
            <a:endParaRPr lang="es-ES"/>
          </a:p>
          <a:p>
            <a:pPr algn="ctr"/>
            <a:r>
              <a:rPr lang="es-ES" b="1">
                <a:solidFill>
                  <a:srgbClr val="FFC000"/>
                </a:solidFill>
                <a:ea typeface="Calibri"/>
                <a:cs typeface="Calibri"/>
              </a:rPr>
              <a:t>Dirección de Operaciones Académicas</a:t>
            </a:r>
          </a:p>
          <a:p>
            <a:pPr algn="ctr"/>
            <a:r>
              <a:rPr lang="es-ES">
                <a:ea typeface="Calibri"/>
                <a:cs typeface="Calibri"/>
              </a:rPr>
              <a:t>upn_doa@upn.edu.pe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953FF3B-02D4-15C5-B6CF-884158C98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342" y="1906482"/>
            <a:ext cx="4083657" cy="495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08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4C485-B92D-040A-ED7D-1C7A69689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6">
            <a:extLst>
              <a:ext uri="{FF2B5EF4-FFF2-40B4-BE49-F238E27FC236}">
                <a16:creationId xmlns:a16="http://schemas.microsoft.com/office/drawing/2014/main" id="{ACE0584F-D5AD-F6C8-79C5-4DDFCF0DEC75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32770" cy="6858000"/>
          </a:xfr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977E1A77-CD59-1FE2-97B7-EE9F70F08D35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3277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C5AE91F-C860-F58C-C1B4-3963BB9DD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718" y="243008"/>
            <a:ext cx="1045907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S" sz="32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arp Grotesk Bold 15"/>
                <a:ea typeface="MS PGothic"/>
              </a:rPr>
              <a:t>CONSIDERACIONES IMPORTANTES PARA LA REPROGRAMACIÒN DE CLASES</a:t>
            </a:r>
            <a:endParaRPr lang="es-ES" sz="3200">
              <a:latin typeface="Sharp Grotesk Bold 15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5E460D24-4C2B-AD02-827D-69B678600AB4}"/>
              </a:ext>
            </a:extLst>
          </p:cNvPr>
          <p:cNvGrpSpPr/>
          <p:nvPr/>
        </p:nvGrpSpPr>
        <p:grpSpPr>
          <a:xfrm>
            <a:off x="2404915" y="1563234"/>
            <a:ext cx="3624733" cy="2175848"/>
            <a:chOff x="0" y="0"/>
            <a:chExt cx="7120148" cy="4274070"/>
          </a:xfrm>
          <a:solidFill>
            <a:srgbClr val="9503FF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B291C7B-CCC4-601E-88D3-A26E91F517E3}"/>
                </a:ext>
              </a:extLst>
            </p:cNvPr>
            <p:cNvSpPr/>
            <p:nvPr/>
          </p:nvSpPr>
          <p:spPr>
            <a:xfrm>
              <a:off x="0" y="0"/>
              <a:ext cx="7120148" cy="4274069"/>
            </a:xfrm>
            <a:custGeom>
              <a:avLst/>
              <a:gdLst/>
              <a:ahLst/>
              <a:cxnLst/>
              <a:rect l="l" t="t" r="r" b="b"/>
              <a:pathLst>
                <a:path w="7120148" h="4274069">
                  <a:moveTo>
                    <a:pt x="0" y="0"/>
                  </a:moveTo>
                  <a:lnTo>
                    <a:pt x="0" y="4274069"/>
                  </a:lnTo>
                  <a:lnTo>
                    <a:pt x="7120148" y="4274069"/>
                  </a:lnTo>
                  <a:lnTo>
                    <a:pt x="7120148" y="0"/>
                  </a:lnTo>
                  <a:lnTo>
                    <a:pt x="0" y="0"/>
                  </a:lnTo>
                  <a:close/>
                  <a:moveTo>
                    <a:pt x="7059188" y="4213110"/>
                  </a:moveTo>
                  <a:lnTo>
                    <a:pt x="59690" y="4213110"/>
                  </a:lnTo>
                  <a:lnTo>
                    <a:pt x="59690" y="59690"/>
                  </a:lnTo>
                  <a:lnTo>
                    <a:pt x="7059188" y="59690"/>
                  </a:lnTo>
                  <a:lnTo>
                    <a:pt x="7059188" y="421311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TextBox 7">
            <a:extLst>
              <a:ext uri="{FF2B5EF4-FFF2-40B4-BE49-F238E27FC236}">
                <a16:creationId xmlns:a16="http://schemas.microsoft.com/office/drawing/2014/main" id="{587FBE02-1803-B917-C2EC-0B125FF04FFD}"/>
              </a:ext>
            </a:extLst>
          </p:cNvPr>
          <p:cNvSpPr txBox="1"/>
          <p:nvPr/>
        </p:nvSpPr>
        <p:spPr>
          <a:xfrm>
            <a:off x="2899234" y="1971484"/>
            <a:ext cx="2891743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2705"/>
              </a:lnSpc>
              <a:spcBef>
                <a:spcPct val="0"/>
              </a:spcBef>
            </a:pPr>
            <a:r>
              <a:rPr lang="es-PE" noProof="0">
                <a:solidFill>
                  <a:srgbClr val="000000"/>
                </a:solidFill>
                <a:latin typeface="Sharp Grotesk Medium 15" panose="00000606000000000000" pitchFamily="50" charset="0"/>
                <a:ea typeface="Calibri (MS)"/>
                <a:cs typeface="Calibri (MS)"/>
                <a:sym typeface="Calibri (MS)"/>
              </a:rPr>
              <a:t>Toda recuperación de clase se debe programar en los próximos 15 días desde la fecha de vencimiento</a:t>
            </a:r>
            <a:r>
              <a:rPr lang="es-PE" noProof="0">
                <a:solidFill>
                  <a:srgbClr val="000000"/>
                </a:solidFill>
                <a:latin typeface="Sharp Grotesk Book 15" panose="00000506000000000000" pitchFamily="50" charset="0"/>
                <a:ea typeface="Calibri (MS)"/>
                <a:cs typeface="Calibri (MS)"/>
                <a:sym typeface="Calibri (MS)"/>
              </a:rPr>
              <a:t>.</a:t>
            </a: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1D3A87AB-D952-410F-5224-7312E96EC9CB}"/>
              </a:ext>
            </a:extLst>
          </p:cNvPr>
          <p:cNvGrpSpPr/>
          <p:nvPr/>
        </p:nvGrpSpPr>
        <p:grpSpPr>
          <a:xfrm>
            <a:off x="7405906" y="1563234"/>
            <a:ext cx="3446363" cy="2175848"/>
            <a:chOff x="0" y="0"/>
            <a:chExt cx="7742536" cy="4888221"/>
          </a:xfrm>
          <a:solidFill>
            <a:srgbClr val="FF00DA"/>
          </a:solidFill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04D00F2-CE39-3EC0-26F8-8009D2A1F6ED}"/>
                </a:ext>
              </a:extLst>
            </p:cNvPr>
            <p:cNvSpPr/>
            <p:nvPr/>
          </p:nvSpPr>
          <p:spPr>
            <a:xfrm>
              <a:off x="0" y="0"/>
              <a:ext cx="7742536" cy="4888221"/>
            </a:xfrm>
            <a:custGeom>
              <a:avLst/>
              <a:gdLst/>
              <a:ahLst/>
              <a:cxnLst/>
              <a:rect l="l" t="t" r="r" b="b"/>
              <a:pathLst>
                <a:path w="7742536" h="4888221">
                  <a:moveTo>
                    <a:pt x="0" y="0"/>
                  </a:moveTo>
                  <a:lnTo>
                    <a:pt x="0" y="4888221"/>
                  </a:lnTo>
                  <a:lnTo>
                    <a:pt x="7742536" y="4888221"/>
                  </a:lnTo>
                  <a:lnTo>
                    <a:pt x="7742536" y="0"/>
                  </a:lnTo>
                  <a:lnTo>
                    <a:pt x="0" y="0"/>
                  </a:lnTo>
                  <a:close/>
                  <a:moveTo>
                    <a:pt x="7681576" y="4827261"/>
                  </a:moveTo>
                  <a:lnTo>
                    <a:pt x="59690" y="4827261"/>
                  </a:lnTo>
                  <a:lnTo>
                    <a:pt x="59690" y="59690"/>
                  </a:lnTo>
                  <a:lnTo>
                    <a:pt x="7681576" y="59690"/>
                  </a:lnTo>
                  <a:lnTo>
                    <a:pt x="7681576" y="482726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" name="Group 10">
            <a:extLst>
              <a:ext uri="{FF2B5EF4-FFF2-40B4-BE49-F238E27FC236}">
                <a16:creationId xmlns:a16="http://schemas.microsoft.com/office/drawing/2014/main" id="{080D4F93-C66C-A3BD-0D31-2BF9717DF184}"/>
              </a:ext>
            </a:extLst>
          </p:cNvPr>
          <p:cNvGrpSpPr/>
          <p:nvPr/>
        </p:nvGrpSpPr>
        <p:grpSpPr>
          <a:xfrm>
            <a:off x="7091162" y="2221701"/>
            <a:ext cx="629489" cy="741725"/>
            <a:chOff x="0" y="0"/>
            <a:chExt cx="1258978" cy="1483449"/>
          </a:xfrm>
          <a:solidFill>
            <a:srgbClr val="FF00DA"/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5BA1D957-B53F-F627-11B9-D1F7E2028734}"/>
                </a:ext>
              </a:extLst>
            </p:cNvPr>
            <p:cNvSpPr/>
            <p:nvPr/>
          </p:nvSpPr>
          <p:spPr>
            <a:xfrm>
              <a:off x="0" y="0"/>
              <a:ext cx="1258978" cy="1483449"/>
            </a:xfrm>
            <a:custGeom>
              <a:avLst/>
              <a:gdLst/>
              <a:ahLst/>
              <a:cxnLst/>
              <a:rect l="l" t="t" r="r" b="b"/>
              <a:pathLst>
                <a:path w="1258978" h="1483449">
                  <a:moveTo>
                    <a:pt x="0" y="0"/>
                  </a:moveTo>
                  <a:lnTo>
                    <a:pt x="1258978" y="0"/>
                  </a:lnTo>
                  <a:lnTo>
                    <a:pt x="1258978" y="1483449"/>
                  </a:lnTo>
                  <a:lnTo>
                    <a:pt x="0" y="1483449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PE" sz="1200">
                <a:solidFill>
                  <a:prstClr val="black"/>
                </a:solidFill>
                <a:latin typeface="Sharp Grotesk Medium 15" panose="00000606000000000000" pitchFamily="50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011B7D68-76AA-6A7C-5BE1-85557F67570C}"/>
                </a:ext>
              </a:extLst>
            </p:cNvPr>
            <p:cNvSpPr txBox="1"/>
            <p:nvPr/>
          </p:nvSpPr>
          <p:spPr>
            <a:xfrm>
              <a:off x="163592" y="280704"/>
              <a:ext cx="931798" cy="87472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6"/>
                </a:lnSpc>
                <a:spcBef>
                  <a:spcPct val="0"/>
                </a:spcBef>
              </a:pPr>
              <a:r>
                <a:rPr lang="en-US" sz="2745" b="1">
                  <a:solidFill>
                    <a:srgbClr val="FFFFFF"/>
                  </a:solidFill>
                  <a:latin typeface="Sharp Grotesk Medium 15" panose="00000606000000000000" pitchFamily="50" charset="0"/>
                  <a:ea typeface="Aileron Ultra-Bold"/>
                  <a:cs typeface="Aileron Ultra-Bold"/>
                  <a:sym typeface="Aileron Ultra-Bold"/>
                </a:rPr>
                <a:t>02</a:t>
              </a:r>
            </a:p>
          </p:txBody>
        </p:sp>
      </p:grpSp>
      <p:sp>
        <p:nvSpPr>
          <p:cNvPr id="17" name="TextBox 13">
            <a:extLst>
              <a:ext uri="{FF2B5EF4-FFF2-40B4-BE49-F238E27FC236}">
                <a16:creationId xmlns:a16="http://schemas.microsoft.com/office/drawing/2014/main" id="{247A91AB-A391-F39D-89FF-601A22B660A4}"/>
              </a:ext>
            </a:extLst>
          </p:cNvPr>
          <p:cNvSpPr txBox="1"/>
          <p:nvPr/>
        </p:nvSpPr>
        <p:spPr>
          <a:xfrm>
            <a:off x="7808886" y="2051373"/>
            <a:ext cx="2798804" cy="1011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2705"/>
              </a:lnSpc>
              <a:spcBef>
                <a:spcPct val="0"/>
              </a:spcBef>
            </a:pPr>
            <a:r>
              <a:rPr lang="es-PE" noProof="0">
                <a:solidFill>
                  <a:srgbClr val="000000"/>
                </a:solidFill>
                <a:latin typeface="Sharp Grotesk Medium 15" panose="00000606000000000000" pitchFamily="50" charset="0"/>
                <a:ea typeface="Calibri (MS)"/>
                <a:cs typeface="Calibri (MS)"/>
                <a:sym typeface="Calibri (MS)"/>
              </a:rPr>
              <a:t>Todas las reprogramaciones deben incluir el bloque completo de la clase.</a:t>
            </a:r>
          </a:p>
        </p:txBody>
      </p:sp>
      <p:grpSp>
        <p:nvGrpSpPr>
          <p:cNvPr id="18" name="Group 14">
            <a:extLst>
              <a:ext uri="{FF2B5EF4-FFF2-40B4-BE49-F238E27FC236}">
                <a16:creationId xmlns:a16="http://schemas.microsoft.com/office/drawing/2014/main" id="{BCA87BE7-344E-CBCC-8926-3256B271ABFA}"/>
              </a:ext>
            </a:extLst>
          </p:cNvPr>
          <p:cNvGrpSpPr/>
          <p:nvPr/>
        </p:nvGrpSpPr>
        <p:grpSpPr>
          <a:xfrm>
            <a:off x="2404915" y="4070686"/>
            <a:ext cx="3624733" cy="2334181"/>
            <a:chOff x="0" y="0"/>
            <a:chExt cx="8143260" cy="5243929"/>
          </a:xfrm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D40AD1E3-31F0-4191-541D-F64C9906ED43}"/>
                </a:ext>
              </a:extLst>
            </p:cNvPr>
            <p:cNvSpPr/>
            <p:nvPr/>
          </p:nvSpPr>
          <p:spPr>
            <a:xfrm>
              <a:off x="0" y="0"/>
              <a:ext cx="8143260" cy="5243929"/>
            </a:xfrm>
            <a:custGeom>
              <a:avLst/>
              <a:gdLst/>
              <a:ahLst/>
              <a:cxnLst/>
              <a:rect l="l" t="t" r="r" b="b"/>
              <a:pathLst>
                <a:path w="8143260" h="5243929">
                  <a:moveTo>
                    <a:pt x="0" y="0"/>
                  </a:moveTo>
                  <a:lnTo>
                    <a:pt x="0" y="5243929"/>
                  </a:lnTo>
                  <a:lnTo>
                    <a:pt x="8143260" y="5243929"/>
                  </a:lnTo>
                  <a:lnTo>
                    <a:pt x="8143260" y="0"/>
                  </a:lnTo>
                  <a:lnTo>
                    <a:pt x="0" y="0"/>
                  </a:lnTo>
                  <a:close/>
                  <a:moveTo>
                    <a:pt x="8082300" y="5182969"/>
                  </a:moveTo>
                  <a:lnTo>
                    <a:pt x="59690" y="5182969"/>
                  </a:lnTo>
                  <a:lnTo>
                    <a:pt x="59690" y="59690"/>
                  </a:lnTo>
                  <a:lnTo>
                    <a:pt x="8082300" y="59690"/>
                  </a:lnTo>
                  <a:lnTo>
                    <a:pt x="8082300" y="5182969"/>
                  </a:lnTo>
                  <a:close/>
                </a:path>
              </a:pathLst>
            </a:custGeom>
            <a:solidFill>
              <a:srgbClr val="FFB800"/>
            </a:solid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0" name="Group 16">
            <a:extLst>
              <a:ext uri="{FF2B5EF4-FFF2-40B4-BE49-F238E27FC236}">
                <a16:creationId xmlns:a16="http://schemas.microsoft.com/office/drawing/2014/main" id="{DA991471-0055-AFF4-62DB-C591F21D04D9}"/>
              </a:ext>
            </a:extLst>
          </p:cNvPr>
          <p:cNvGrpSpPr/>
          <p:nvPr/>
        </p:nvGrpSpPr>
        <p:grpSpPr>
          <a:xfrm>
            <a:off x="2090170" y="4709869"/>
            <a:ext cx="629489" cy="741725"/>
            <a:chOff x="0" y="0"/>
            <a:chExt cx="1258978" cy="1483449"/>
          </a:xfrm>
          <a:solidFill>
            <a:srgbClr val="FFC000"/>
          </a:solidFill>
        </p:grpSpPr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8D1164B9-1D97-9710-EC7D-9D59E9600656}"/>
                </a:ext>
              </a:extLst>
            </p:cNvPr>
            <p:cNvSpPr/>
            <p:nvPr/>
          </p:nvSpPr>
          <p:spPr>
            <a:xfrm>
              <a:off x="0" y="0"/>
              <a:ext cx="1258978" cy="1483449"/>
            </a:xfrm>
            <a:custGeom>
              <a:avLst/>
              <a:gdLst/>
              <a:ahLst/>
              <a:cxnLst/>
              <a:rect l="l" t="t" r="r" b="b"/>
              <a:pathLst>
                <a:path w="1258978" h="1483449">
                  <a:moveTo>
                    <a:pt x="0" y="0"/>
                  </a:moveTo>
                  <a:lnTo>
                    <a:pt x="1258978" y="0"/>
                  </a:lnTo>
                  <a:lnTo>
                    <a:pt x="1258978" y="1483449"/>
                  </a:lnTo>
                  <a:lnTo>
                    <a:pt x="0" y="1483449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13E35FEA-BEC4-2B33-D616-55DD7F3498FE}"/>
                </a:ext>
              </a:extLst>
            </p:cNvPr>
            <p:cNvSpPr txBox="1"/>
            <p:nvPr/>
          </p:nvSpPr>
          <p:spPr>
            <a:xfrm>
              <a:off x="163592" y="280704"/>
              <a:ext cx="931798" cy="852925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359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4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leron Ultra-Bold"/>
                  <a:ea typeface="Aileron Ultra-Bold"/>
                  <a:cs typeface="Aileron Ultra-Bold"/>
                  <a:sym typeface="Aileron Ultra-Bold"/>
                </a:rPr>
                <a:t>03</a:t>
              </a:r>
            </a:p>
          </p:txBody>
        </p:sp>
      </p:grpSp>
      <p:sp>
        <p:nvSpPr>
          <p:cNvPr id="23" name="TextBox 19">
            <a:extLst>
              <a:ext uri="{FF2B5EF4-FFF2-40B4-BE49-F238E27FC236}">
                <a16:creationId xmlns:a16="http://schemas.microsoft.com/office/drawing/2014/main" id="{1EB9740F-0DEC-C90C-FFFB-67C8351BDA82}"/>
              </a:ext>
            </a:extLst>
          </p:cNvPr>
          <p:cNvSpPr txBox="1"/>
          <p:nvPr/>
        </p:nvSpPr>
        <p:spPr>
          <a:xfrm>
            <a:off x="2782578" y="4385555"/>
            <a:ext cx="3125056" cy="1704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2705"/>
              </a:lnSpc>
              <a:spcBef>
                <a:spcPct val="0"/>
              </a:spcBef>
            </a:pPr>
            <a:r>
              <a:rPr lang="es-PE" noProof="0">
                <a:solidFill>
                  <a:srgbClr val="000000"/>
                </a:solidFill>
                <a:latin typeface="Sharp Grotesk Medium 15" panose="00000606000000000000" pitchFamily="50" charset="0"/>
                <a:ea typeface="Calibri (MS)"/>
                <a:cs typeface="Calibri (MS)"/>
                <a:sym typeface="Calibri (MS)"/>
              </a:rPr>
              <a:t>Si la sesión original cuenta con marcación o se ha enviado una solicitud de marcación, la opción para reprogramar se encontrará bloqueada.</a:t>
            </a:r>
          </a:p>
        </p:txBody>
      </p:sp>
      <p:grpSp>
        <p:nvGrpSpPr>
          <p:cNvPr id="24" name="Group 20">
            <a:extLst>
              <a:ext uri="{FF2B5EF4-FFF2-40B4-BE49-F238E27FC236}">
                <a16:creationId xmlns:a16="http://schemas.microsoft.com/office/drawing/2014/main" id="{D3F9DA7C-417B-5862-A023-442454322559}"/>
              </a:ext>
            </a:extLst>
          </p:cNvPr>
          <p:cNvGrpSpPr/>
          <p:nvPr/>
        </p:nvGrpSpPr>
        <p:grpSpPr>
          <a:xfrm>
            <a:off x="7405906" y="4070686"/>
            <a:ext cx="3446363" cy="2334181"/>
            <a:chOff x="0" y="0"/>
            <a:chExt cx="7742536" cy="5243929"/>
          </a:xfrm>
          <a:solidFill>
            <a:srgbClr val="00B9FF"/>
          </a:solidFill>
        </p:grpSpPr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7BA1D1D7-4D2F-1220-8B3E-FA167BE2D3E2}"/>
                </a:ext>
              </a:extLst>
            </p:cNvPr>
            <p:cNvSpPr/>
            <p:nvPr/>
          </p:nvSpPr>
          <p:spPr>
            <a:xfrm>
              <a:off x="0" y="0"/>
              <a:ext cx="7742536" cy="5243929"/>
            </a:xfrm>
            <a:custGeom>
              <a:avLst/>
              <a:gdLst/>
              <a:ahLst/>
              <a:cxnLst/>
              <a:rect l="l" t="t" r="r" b="b"/>
              <a:pathLst>
                <a:path w="7742536" h="5243929">
                  <a:moveTo>
                    <a:pt x="0" y="0"/>
                  </a:moveTo>
                  <a:lnTo>
                    <a:pt x="0" y="5243929"/>
                  </a:lnTo>
                  <a:lnTo>
                    <a:pt x="7742536" y="5243929"/>
                  </a:lnTo>
                  <a:lnTo>
                    <a:pt x="7742536" y="0"/>
                  </a:lnTo>
                  <a:lnTo>
                    <a:pt x="0" y="0"/>
                  </a:lnTo>
                  <a:close/>
                  <a:moveTo>
                    <a:pt x="7681576" y="5182969"/>
                  </a:moveTo>
                  <a:lnTo>
                    <a:pt x="59690" y="5182969"/>
                  </a:lnTo>
                  <a:lnTo>
                    <a:pt x="59690" y="59690"/>
                  </a:lnTo>
                  <a:lnTo>
                    <a:pt x="7681576" y="59690"/>
                  </a:lnTo>
                  <a:lnTo>
                    <a:pt x="7681576" y="518296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" name="TextBox 22">
            <a:extLst>
              <a:ext uri="{FF2B5EF4-FFF2-40B4-BE49-F238E27FC236}">
                <a16:creationId xmlns:a16="http://schemas.microsoft.com/office/drawing/2014/main" id="{DFF51BE8-F030-F213-2490-BD549BD52DD7}"/>
              </a:ext>
            </a:extLst>
          </p:cNvPr>
          <p:cNvSpPr txBox="1"/>
          <p:nvPr/>
        </p:nvSpPr>
        <p:spPr>
          <a:xfrm>
            <a:off x="7871805" y="4475668"/>
            <a:ext cx="2848452" cy="1358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2705"/>
              </a:lnSpc>
              <a:spcBef>
                <a:spcPct val="0"/>
              </a:spcBef>
            </a:pPr>
            <a:r>
              <a:rPr lang="es-PE" noProof="0">
                <a:solidFill>
                  <a:srgbClr val="000000"/>
                </a:solidFill>
                <a:latin typeface="Sharp Grotesk Medium 15" panose="00000606000000000000" pitchFamily="50" charset="0"/>
                <a:ea typeface="Calibri (MS)"/>
                <a:cs typeface="Calibri (MS)"/>
                <a:sym typeface="Calibri (MS)"/>
              </a:rPr>
              <a:t>Los domingos solo se puede agendar clases hasta las 14:00. </a:t>
            </a:r>
            <a:r>
              <a:rPr lang="es-PE" noProof="0" dirty="0">
                <a:solidFill>
                  <a:srgbClr val="000000"/>
                </a:solidFill>
                <a:latin typeface="Sharp Grotesk Medium 15" panose="00000606000000000000" pitchFamily="50" charset="0"/>
                <a:ea typeface="Calibri (MS)"/>
                <a:cs typeface="Calibri (MS)"/>
                <a:sym typeface="Calibri (MS)"/>
              </a:rPr>
              <a:t>El portal no permitirá programar después de ese horario.</a:t>
            </a:r>
          </a:p>
        </p:txBody>
      </p:sp>
      <p:grpSp>
        <p:nvGrpSpPr>
          <p:cNvPr id="27" name="Group 27">
            <a:extLst>
              <a:ext uri="{FF2B5EF4-FFF2-40B4-BE49-F238E27FC236}">
                <a16:creationId xmlns:a16="http://schemas.microsoft.com/office/drawing/2014/main" id="{2D50D104-2A5A-684E-2222-838080CB38D9}"/>
              </a:ext>
            </a:extLst>
          </p:cNvPr>
          <p:cNvGrpSpPr/>
          <p:nvPr/>
        </p:nvGrpSpPr>
        <p:grpSpPr>
          <a:xfrm>
            <a:off x="7179397" y="4709852"/>
            <a:ext cx="629489" cy="741760"/>
            <a:chOff x="0" y="0"/>
            <a:chExt cx="1258978" cy="1483520"/>
          </a:xfrm>
          <a:solidFill>
            <a:srgbClr val="00B9FF"/>
          </a:solidFill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56451D45-B74E-AE1F-AE22-853C1DEF3873}"/>
                </a:ext>
              </a:extLst>
            </p:cNvPr>
            <p:cNvSpPr/>
            <p:nvPr/>
          </p:nvSpPr>
          <p:spPr>
            <a:xfrm>
              <a:off x="0" y="0"/>
              <a:ext cx="1258978" cy="1483520"/>
            </a:xfrm>
            <a:custGeom>
              <a:avLst/>
              <a:gdLst/>
              <a:ahLst/>
              <a:cxnLst/>
              <a:rect l="l" t="t" r="r" b="b"/>
              <a:pathLst>
                <a:path w="1258978" h="1483520">
                  <a:moveTo>
                    <a:pt x="0" y="0"/>
                  </a:moveTo>
                  <a:lnTo>
                    <a:pt x="1258978" y="0"/>
                  </a:lnTo>
                  <a:lnTo>
                    <a:pt x="1258978" y="1483520"/>
                  </a:lnTo>
                  <a:lnTo>
                    <a:pt x="0" y="148352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PE" sz="1200">
                <a:solidFill>
                  <a:prstClr val="black"/>
                </a:solidFill>
                <a:latin typeface="Sharp Grotesk Medium 15" panose="00000606000000000000" pitchFamily="50" charset="0"/>
              </a:endParaRP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DA1603BB-CBD3-CC93-79B1-63A07F116633}"/>
                </a:ext>
              </a:extLst>
            </p:cNvPr>
            <p:cNvSpPr txBox="1"/>
            <p:nvPr/>
          </p:nvSpPr>
          <p:spPr>
            <a:xfrm>
              <a:off x="163592" y="280704"/>
              <a:ext cx="931798" cy="87472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6"/>
                </a:lnSpc>
                <a:spcBef>
                  <a:spcPct val="0"/>
                </a:spcBef>
              </a:pPr>
              <a:r>
                <a:rPr lang="en-US" sz="2745" b="1">
                  <a:solidFill>
                    <a:srgbClr val="FFFFFF"/>
                  </a:solidFill>
                  <a:latin typeface="Sharp Grotesk Medium 15" panose="00000606000000000000" pitchFamily="50" charset="0"/>
                  <a:ea typeface="Aileron Ultra-Bold"/>
                  <a:cs typeface="Aileron Ultra-Bold"/>
                  <a:sym typeface="Aileron Ultra-Bold"/>
                </a:rPr>
                <a:t>04</a:t>
              </a:r>
            </a:p>
          </p:txBody>
        </p:sp>
      </p:grpSp>
      <p:grpSp>
        <p:nvGrpSpPr>
          <p:cNvPr id="30" name="Group 16">
            <a:extLst>
              <a:ext uri="{FF2B5EF4-FFF2-40B4-BE49-F238E27FC236}">
                <a16:creationId xmlns:a16="http://schemas.microsoft.com/office/drawing/2014/main" id="{7999C84E-3562-B9F8-ABE9-DBF195E1DD73}"/>
              </a:ext>
            </a:extLst>
          </p:cNvPr>
          <p:cNvGrpSpPr/>
          <p:nvPr/>
        </p:nvGrpSpPr>
        <p:grpSpPr>
          <a:xfrm>
            <a:off x="2063295" y="2242953"/>
            <a:ext cx="629489" cy="741725"/>
            <a:chOff x="0" y="0"/>
            <a:chExt cx="1258978" cy="1483449"/>
          </a:xfrm>
          <a:solidFill>
            <a:srgbClr val="9503FF"/>
          </a:solidFill>
        </p:grpSpPr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AF3A62C4-823B-3987-AB35-21CEBEE672D2}"/>
                </a:ext>
              </a:extLst>
            </p:cNvPr>
            <p:cNvSpPr/>
            <p:nvPr/>
          </p:nvSpPr>
          <p:spPr>
            <a:xfrm>
              <a:off x="0" y="0"/>
              <a:ext cx="1258978" cy="1483449"/>
            </a:xfrm>
            <a:custGeom>
              <a:avLst/>
              <a:gdLst/>
              <a:ahLst/>
              <a:cxnLst/>
              <a:rect l="l" t="t" r="r" b="b"/>
              <a:pathLst>
                <a:path w="1258978" h="1483449">
                  <a:moveTo>
                    <a:pt x="0" y="0"/>
                  </a:moveTo>
                  <a:lnTo>
                    <a:pt x="1258978" y="0"/>
                  </a:lnTo>
                  <a:lnTo>
                    <a:pt x="1258978" y="1483449"/>
                  </a:lnTo>
                  <a:lnTo>
                    <a:pt x="0" y="1483449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Box 18">
              <a:extLst>
                <a:ext uri="{FF2B5EF4-FFF2-40B4-BE49-F238E27FC236}">
                  <a16:creationId xmlns:a16="http://schemas.microsoft.com/office/drawing/2014/main" id="{4D4BA409-3086-4DDE-9A4B-C464E37B7E7E}"/>
                </a:ext>
              </a:extLst>
            </p:cNvPr>
            <p:cNvSpPr txBox="1"/>
            <p:nvPr/>
          </p:nvSpPr>
          <p:spPr>
            <a:xfrm>
              <a:off x="163592" y="280704"/>
              <a:ext cx="931798" cy="87831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359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45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harp Grotesk Medium 15" panose="00000606000000000000" pitchFamily="50" charset="0"/>
                  <a:ea typeface="Aileron Ultra-Bold"/>
                  <a:cs typeface="Aileron Ultra-Bold"/>
                  <a:sym typeface="Aileron Ultra-Bold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8485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EFF03-4D0E-43ED-7544-B7D1CA811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6">
            <a:extLst>
              <a:ext uri="{FF2B5EF4-FFF2-40B4-BE49-F238E27FC236}">
                <a16:creationId xmlns:a16="http://schemas.microsoft.com/office/drawing/2014/main" id="{DF2A9AE8-342C-16E2-B6A5-C72CC6F692A9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32770" cy="6858000"/>
          </a:xfr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833C3595-4CBC-E0CD-A1BA-031DD43552C3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3277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996BC66-817F-6DFF-CBE8-A0544A2D6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718" y="243008"/>
            <a:ext cx="1045907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S" sz="32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arp Grotesk Bold 15"/>
                <a:ea typeface="MS PGothic"/>
              </a:rPr>
              <a:t>CONSIDERACIONES IMPORTANTES PARA LA EJECUCIÒN DE CLASES</a:t>
            </a:r>
            <a:endParaRPr lang="es-ES" sz="3200">
              <a:latin typeface="Sharp Grotesk Bold 15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9776CE03-65A1-9938-C60A-9A0F24E542BF}"/>
              </a:ext>
            </a:extLst>
          </p:cNvPr>
          <p:cNvSpPr/>
          <p:nvPr/>
        </p:nvSpPr>
        <p:spPr>
          <a:xfrm>
            <a:off x="1624519" y="1462797"/>
            <a:ext cx="10197064" cy="16780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PE" sz="1200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6B0AA58C-FE71-0C6E-DDAF-333AF880A412}"/>
              </a:ext>
            </a:extLst>
          </p:cNvPr>
          <p:cNvSpPr txBox="1"/>
          <p:nvPr/>
        </p:nvSpPr>
        <p:spPr>
          <a:xfrm>
            <a:off x="4902352" y="1555142"/>
            <a:ext cx="6919231" cy="1521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2365"/>
              </a:lnSpc>
              <a:spcBef>
                <a:spcPct val="0"/>
              </a:spcBef>
            </a:pPr>
            <a:r>
              <a:rPr lang="es-MX">
                <a:solidFill>
                  <a:srgbClr val="000000"/>
                </a:solidFill>
                <a:latin typeface="Sharp Grotesk Medium 15" panose="00000606000000000000" pitchFamily="50" charset="0"/>
                <a:ea typeface="Calibri (MS)"/>
                <a:cs typeface="Calibri (MS)"/>
                <a:sym typeface="Calibri (MS)"/>
              </a:rPr>
              <a:t>Reglamento de disciplina del personal académico - RG-S06-COD3-0001, Art. 11.</a:t>
            </a:r>
          </a:p>
          <a:p>
            <a:pPr marL="0" lvl="1">
              <a:lnSpc>
                <a:spcPts val="2365"/>
              </a:lnSpc>
              <a:spcBef>
                <a:spcPct val="0"/>
              </a:spcBef>
            </a:pPr>
            <a:r>
              <a:rPr lang="es-MX">
                <a:solidFill>
                  <a:srgbClr val="000000"/>
                </a:solidFill>
                <a:latin typeface="Sharp Grotesk Medium 15" panose="00000606000000000000" pitchFamily="50" charset="0"/>
                <a:ea typeface="Calibri (MS)"/>
                <a:cs typeface="Calibri (MS)"/>
                <a:sym typeface="Calibri (MS)"/>
              </a:rPr>
              <a:t>	a. La inobservancia de las normas, órdenes de su jefatura y 	directivas de la institución u otras asociadas a su rol.</a:t>
            </a:r>
          </a:p>
          <a:p>
            <a:pPr marL="0" lvl="1">
              <a:lnSpc>
                <a:spcPts val="2365"/>
              </a:lnSpc>
              <a:spcBef>
                <a:spcPct val="0"/>
              </a:spcBef>
            </a:pPr>
            <a:r>
              <a:rPr lang="es-MX">
                <a:solidFill>
                  <a:srgbClr val="000000"/>
                </a:solidFill>
                <a:latin typeface="Sharp Grotesk Medium 15" panose="00000606000000000000" pitchFamily="50" charset="0"/>
                <a:ea typeface="Calibri (MS)"/>
                <a:cs typeface="Calibri (MS)"/>
                <a:sym typeface="Calibri (MS)"/>
              </a:rPr>
              <a:t>	d. Presentar fuera de plazo los sílabos, registros de evaluación, 	registros de asistencias, informes u otros. 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60B6FF64-22C5-CE84-A4C0-7AE2FDC54C8A}"/>
              </a:ext>
            </a:extLst>
          </p:cNvPr>
          <p:cNvSpPr/>
          <p:nvPr/>
        </p:nvSpPr>
        <p:spPr>
          <a:xfrm>
            <a:off x="1624518" y="1462797"/>
            <a:ext cx="3184851" cy="1678035"/>
          </a:xfrm>
          <a:prstGeom prst="rect">
            <a:avLst/>
          </a:prstGeom>
          <a:solidFill>
            <a:srgbClr val="9503FF"/>
          </a:solidFill>
        </p:spPr>
        <p:txBody>
          <a:bodyPr/>
          <a:lstStyle/>
          <a:p>
            <a:endParaRPr lang="es-PE" sz="1200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281571C5-3254-C852-4955-499B6D0EF2EB}"/>
              </a:ext>
            </a:extLst>
          </p:cNvPr>
          <p:cNvSpPr txBox="1"/>
          <p:nvPr/>
        </p:nvSpPr>
        <p:spPr>
          <a:xfrm>
            <a:off x="1931925" y="1884007"/>
            <a:ext cx="2574458" cy="835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83"/>
              </a:lnSpc>
              <a:spcBef>
                <a:spcPct val="0"/>
              </a:spcBef>
            </a:pPr>
            <a:r>
              <a:rPr lang="es-MX" b="1">
                <a:solidFill>
                  <a:schemeClr val="bg1"/>
                </a:solidFill>
                <a:latin typeface="Sharp Grotesk SemiBold 15" panose="00000706000000000000" pitchFamily="50" charset="0"/>
                <a:ea typeface="Calibri (MS) Bold"/>
                <a:cs typeface="Calibri (MS) Bold"/>
                <a:sym typeface="Calibri (MS) Bold"/>
              </a:rPr>
              <a:t>NORMAS Y REGLAMENTOS SOBRE LA TOMA DE ASISTENCIA A ESTUDIANTES</a:t>
            </a:r>
          </a:p>
        </p:txBody>
      </p:sp>
      <p:sp>
        <p:nvSpPr>
          <p:cNvPr id="33" name="AutoShape 6">
            <a:extLst>
              <a:ext uri="{FF2B5EF4-FFF2-40B4-BE49-F238E27FC236}">
                <a16:creationId xmlns:a16="http://schemas.microsoft.com/office/drawing/2014/main" id="{233A14D4-0FE6-D996-71C4-9953346E0F02}"/>
              </a:ext>
            </a:extLst>
          </p:cNvPr>
          <p:cNvSpPr/>
          <p:nvPr/>
        </p:nvSpPr>
        <p:spPr>
          <a:xfrm>
            <a:off x="1624519" y="3350678"/>
            <a:ext cx="10197064" cy="14510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PE" sz="1200"/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6AB63DC0-745C-E0CF-94D2-166DA2E664D7}"/>
              </a:ext>
            </a:extLst>
          </p:cNvPr>
          <p:cNvSpPr txBox="1"/>
          <p:nvPr/>
        </p:nvSpPr>
        <p:spPr>
          <a:xfrm>
            <a:off x="4963845" y="3472846"/>
            <a:ext cx="6772014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lvl="1" indent="-285750">
              <a:lnSpc>
                <a:spcPts val="236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MX">
                <a:solidFill>
                  <a:srgbClr val="000000"/>
                </a:solidFill>
                <a:latin typeface="Sharp Grotesk Medium 15" panose="00000606000000000000" pitchFamily="50" charset="0"/>
                <a:ea typeface="Calibri (MS)"/>
                <a:cs typeface="Calibri (MS)"/>
                <a:sym typeface="Calibri (MS)"/>
              </a:rPr>
              <a:t>Si un estudiante ausente se registra como presente, </a:t>
            </a:r>
            <a:r>
              <a:rPr lang="es-MX" i="1" u="sng">
                <a:solidFill>
                  <a:srgbClr val="000000"/>
                </a:solidFill>
                <a:latin typeface="Sharp Grotesk Medium 15" panose="00000606000000000000" pitchFamily="50" charset="0"/>
                <a:ea typeface="Calibri (MS)"/>
                <a:cs typeface="Calibri (MS)"/>
                <a:sym typeface="Calibri (MS)"/>
              </a:rPr>
              <a:t>se le genera una deuda.</a:t>
            </a:r>
          </a:p>
          <a:p>
            <a:pPr marL="285750" lvl="1" indent="-285750">
              <a:lnSpc>
                <a:spcPts val="236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MX">
                <a:solidFill>
                  <a:srgbClr val="000000"/>
                </a:solidFill>
                <a:latin typeface="Sharp Grotesk Medium 15" panose="00000606000000000000" pitchFamily="50" charset="0"/>
                <a:ea typeface="Calibri (MS)"/>
                <a:cs typeface="Calibri (MS)"/>
                <a:sym typeface="Calibri (MS)"/>
              </a:rPr>
              <a:t>Un padre / tutor de familia puede no tener una comprensión completa sobre la asistencia de su hijo.</a:t>
            </a:r>
            <a:endParaRPr lang="en-US">
              <a:solidFill>
                <a:srgbClr val="000000"/>
              </a:solidFill>
              <a:latin typeface="Sharp Grotesk Medium 15" panose="00000606000000000000" pitchFamily="50" charset="0"/>
              <a:ea typeface="Calibri (MS)"/>
              <a:cs typeface="Calibri (MS)"/>
              <a:sym typeface="Calibri (MS)"/>
            </a:endParaRPr>
          </a:p>
        </p:txBody>
      </p:sp>
      <p:sp>
        <p:nvSpPr>
          <p:cNvPr id="35" name="AutoShape 8">
            <a:extLst>
              <a:ext uri="{FF2B5EF4-FFF2-40B4-BE49-F238E27FC236}">
                <a16:creationId xmlns:a16="http://schemas.microsoft.com/office/drawing/2014/main" id="{F387FD23-8F97-2AB3-21BD-0C512AFF6DC7}"/>
              </a:ext>
            </a:extLst>
          </p:cNvPr>
          <p:cNvSpPr/>
          <p:nvPr/>
        </p:nvSpPr>
        <p:spPr>
          <a:xfrm>
            <a:off x="1624518" y="3350677"/>
            <a:ext cx="3184851" cy="1451021"/>
          </a:xfrm>
          <a:prstGeom prst="rect">
            <a:avLst/>
          </a:prstGeom>
          <a:solidFill>
            <a:srgbClr val="FF00DA"/>
          </a:solidFill>
        </p:spPr>
        <p:txBody>
          <a:bodyPr/>
          <a:lstStyle/>
          <a:p>
            <a:endParaRPr lang="es-PE" sz="1200"/>
          </a:p>
        </p:txBody>
      </p:sp>
      <p:sp>
        <p:nvSpPr>
          <p:cNvPr id="36" name="AutoShape 9">
            <a:extLst>
              <a:ext uri="{FF2B5EF4-FFF2-40B4-BE49-F238E27FC236}">
                <a16:creationId xmlns:a16="http://schemas.microsoft.com/office/drawing/2014/main" id="{E5F0A8DD-ECE2-9ECC-31E8-31D4B145645E}"/>
              </a:ext>
            </a:extLst>
          </p:cNvPr>
          <p:cNvSpPr/>
          <p:nvPr/>
        </p:nvSpPr>
        <p:spPr>
          <a:xfrm>
            <a:off x="1630095" y="4998891"/>
            <a:ext cx="10191488" cy="16161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PE" sz="1200"/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D0195B49-108A-2DB1-4C8D-E35844735666}"/>
              </a:ext>
            </a:extLst>
          </p:cNvPr>
          <p:cNvSpPr txBox="1"/>
          <p:nvPr/>
        </p:nvSpPr>
        <p:spPr>
          <a:xfrm>
            <a:off x="4960831" y="5213741"/>
            <a:ext cx="6323111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lvl="1" indent="-285750" algn="just">
              <a:lnSpc>
                <a:spcPts val="236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MX">
                <a:solidFill>
                  <a:srgbClr val="000000"/>
                </a:solidFill>
                <a:latin typeface="Sharp Grotesk Medium 15" panose="00000606000000000000" pitchFamily="50" charset="0"/>
                <a:ea typeface="Calibri (MS)"/>
                <a:cs typeface="Calibri (MS)"/>
                <a:sym typeface="Calibri (MS)"/>
              </a:rPr>
              <a:t>Registre la asistencia en el Portal Docente, no en Blackboard. </a:t>
            </a:r>
          </a:p>
          <a:p>
            <a:pPr marL="285750" lvl="1" indent="-285750" algn="just">
              <a:lnSpc>
                <a:spcPts val="236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MX">
                <a:solidFill>
                  <a:srgbClr val="000000"/>
                </a:solidFill>
                <a:latin typeface="Sharp Grotesk Medium 15" panose="00000606000000000000" pitchFamily="50" charset="0"/>
                <a:ea typeface="Calibri (MS)"/>
                <a:cs typeface="Calibri (MS)"/>
                <a:sym typeface="Calibri (MS)"/>
              </a:rPr>
              <a:t>Use A=Asistencia, T=Tardanza, F=Falta y guarde el registro. </a:t>
            </a:r>
          </a:p>
          <a:p>
            <a:pPr marL="285750" lvl="1" indent="-285750" algn="just">
              <a:lnSpc>
                <a:spcPts val="236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MX">
                <a:solidFill>
                  <a:srgbClr val="000000"/>
                </a:solidFill>
                <a:latin typeface="Sharp Grotesk Medium 15" panose="00000606000000000000" pitchFamily="50" charset="0"/>
                <a:ea typeface="Calibri (MS)"/>
                <a:cs typeface="Calibri (MS)"/>
                <a:sym typeface="Calibri (MS)"/>
              </a:rPr>
              <a:t>Marque la asistencia a los 10 minutos de inicia la sesión y luego a los 20 minutos de la primera asistencia (condición tardanza).</a:t>
            </a:r>
          </a:p>
        </p:txBody>
      </p:sp>
      <p:sp>
        <p:nvSpPr>
          <p:cNvPr id="38" name="AutoShape 11">
            <a:extLst>
              <a:ext uri="{FF2B5EF4-FFF2-40B4-BE49-F238E27FC236}">
                <a16:creationId xmlns:a16="http://schemas.microsoft.com/office/drawing/2014/main" id="{CC24927C-BEFC-3014-99EB-983403FDD72E}"/>
              </a:ext>
            </a:extLst>
          </p:cNvPr>
          <p:cNvSpPr/>
          <p:nvPr/>
        </p:nvSpPr>
        <p:spPr>
          <a:xfrm>
            <a:off x="1630094" y="4998891"/>
            <a:ext cx="3184851" cy="1616101"/>
          </a:xfrm>
          <a:prstGeom prst="rect">
            <a:avLst/>
          </a:prstGeom>
          <a:solidFill>
            <a:srgbClr val="00B0F0"/>
          </a:solidFill>
        </p:spPr>
        <p:txBody>
          <a:bodyPr/>
          <a:lstStyle/>
          <a:p>
            <a:endParaRPr lang="es-PE" sz="1200"/>
          </a:p>
        </p:txBody>
      </p:sp>
      <p:sp>
        <p:nvSpPr>
          <p:cNvPr id="39" name="TextBox 12">
            <a:extLst>
              <a:ext uri="{FF2B5EF4-FFF2-40B4-BE49-F238E27FC236}">
                <a16:creationId xmlns:a16="http://schemas.microsoft.com/office/drawing/2014/main" id="{AFD5AE3A-9D17-6BD5-3C78-CABF46932A30}"/>
              </a:ext>
            </a:extLst>
          </p:cNvPr>
          <p:cNvSpPr txBox="1"/>
          <p:nvPr/>
        </p:nvSpPr>
        <p:spPr>
          <a:xfrm>
            <a:off x="1931925" y="3658380"/>
            <a:ext cx="2118381" cy="835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83"/>
              </a:lnSpc>
              <a:spcBef>
                <a:spcPct val="0"/>
              </a:spcBef>
            </a:pPr>
            <a:r>
              <a:rPr lang="es-MX" b="1">
                <a:solidFill>
                  <a:schemeClr val="bg1"/>
                </a:solidFill>
                <a:latin typeface="Sharp Grotesk SemiBold 15" panose="00000706000000000000" pitchFamily="50" charset="0"/>
                <a:ea typeface="Calibri (MS) Bold"/>
                <a:cs typeface="Calibri (MS) Bold"/>
                <a:sym typeface="Calibri (MS) Bold"/>
              </a:rPr>
              <a:t>IMPORTANCIA DEL REGISTRO DE ASISTENCIA DE ESTUDIANTES</a:t>
            </a:r>
          </a:p>
        </p:txBody>
      </p:sp>
      <p:sp>
        <p:nvSpPr>
          <p:cNvPr id="40" name="TextBox 13">
            <a:extLst>
              <a:ext uri="{FF2B5EF4-FFF2-40B4-BE49-F238E27FC236}">
                <a16:creationId xmlns:a16="http://schemas.microsoft.com/office/drawing/2014/main" id="{1A9D0687-13CA-A50E-73F8-1A7944FE1909}"/>
              </a:ext>
            </a:extLst>
          </p:cNvPr>
          <p:cNvSpPr txBox="1"/>
          <p:nvPr/>
        </p:nvSpPr>
        <p:spPr>
          <a:xfrm>
            <a:off x="2004409" y="5543959"/>
            <a:ext cx="2235273" cy="55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83"/>
              </a:lnSpc>
              <a:spcBef>
                <a:spcPct val="0"/>
              </a:spcBef>
            </a:pPr>
            <a:r>
              <a:rPr lang="en-US" b="1">
                <a:solidFill>
                  <a:schemeClr val="bg1"/>
                </a:solidFill>
                <a:latin typeface="Sharp Grotesk SemiBold 15" panose="00000706000000000000" pitchFamily="50" charset="0"/>
                <a:ea typeface="Calibri (MS) Bold"/>
                <a:cs typeface="Calibri (MS) Bold"/>
                <a:sym typeface="Calibri (MS) Bold"/>
              </a:rPr>
              <a:t>REGISTRO DE ASISTENCIA DE ESTUDIANTES</a:t>
            </a:r>
          </a:p>
        </p:txBody>
      </p:sp>
    </p:spTree>
    <p:extLst>
      <p:ext uri="{BB962C8B-B14F-4D97-AF65-F5344CB8AC3E}">
        <p14:creationId xmlns:p14="http://schemas.microsoft.com/office/powerpoint/2010/main" val="1887081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54F1139-3EDA-6729-B3F9-BB8D6BC5FB99}"/>
              </a:ext>
            </a:extLst>
          </p:cNvPr>
          <p:cNvSpPr txBox="1"/>
          <p:nvPr/>
        </p:nvSpPr>
        <p:spPr>
          <a:xfrm>
            <a:off x="1224537" y="2428353"/>
            <a:ext cx="8892331" cy="2640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s-ES" sz="4600">
                <a:latin typeface="Sharp Grotesk Bold 15"/>
                <a:ea typeface="+mj-ea"/>
                <a:cs typeface="+mj-cs"/>
              </a:rPr>
              <a:t>COMUNICACIÓN CON ESTUDIANTES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s-ES" sz="4600">
              <a:latin typeface="Sharp Grotesk Bold 15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s-ES" sz="4600">
                <a:latin typeface="Sharp Grotesk Bold 15"/>
                <a:ea typeface="+mj-ea"/>
                <a:cs typeface="+mj-cs"/>
              </a:rPr>
              <a:t>PREVENCION DE 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s-ES" sz="4600">
                <a:latin typeface="Sharp Grotesk Bold 15"/>
                <a:ea typeface="+mj-ea"/>
                <a:cs typeface="+mj-cs"/>
              </a:rPr>
              <a:t>HOSTIGAMIENTO SEXUAL</a:t>
            </a:r>
          </a:p>
        </p:txBody>
      </p:sp>
    </p:spTree>
    <p:extLst>
      <p:ext uri="{BB962C8B-B14F-4D97-AF65-F5344CB8AC3E}">
        <p14:creationId xmlns:p14="http://schemas.microsoft.com/office/powerpoint/2010/main" val="376059930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D90C8-E1C8-1789-AAEA-B9157D5AD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BBCDF28-E1B8-5BF5-0705-DC7D5E79FD4E}"/>
              </a:ext>
            </a:extLst>
          </p:cNvPr>
          <p:cNvGraphicFramePr>
            <a:graphicFrameLocks noGrp="1"/>
          </p:cNvGraphicFramePr>
          <p:nvPr/>
        </p:nvGraphicFramePr>
        <p:xfrm>
          <a:off x="5499100" y="3780314"/>
          <a:ext cx="1193800" cy="44196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7201126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2821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037270"/>
                  </a:ext>
                </a:extLst>
              </a:tr>
            </a:tbl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7B5111FB-4808-F229-71CE-230AEE5FB626}"/>
              </a:ext>
            </a:extLst>
          </p:cNvPr>
          <p:cNvSpPr txBox="1">
            <a:spLocks/>
          </p:cNvSpPr>
          <p:nvPr/>
        </p:nvSpPr>
        <p:spPr>
          <a:xfrm>
            <a:off x="5997257" y="91768"/>
            <a:ext cx="6022023" cy="888616"/>
          </a:xfrm>
          <a:prstGeom prst="rect">
            <a:avLst/>
          </a:prstGeom>
          <a:solidFill>
            <a:schemeClr val="bg1"/>
          </a:solidFill>
        </p:spPr>
        <p:txBody>
          <a:bodyPr anchor="b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kern="1200" cap="all">
                <a:solidFill>
                  <a:srgbClr val="EFA82F"/>
                </a:solidFill>
                <a:latin typeface="Arial" panose="020B0604020202020204"/>
                <a:ea typeface="MS PGothic" panose="020B0600070205080204" charset="-128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EFA82F"/>
                </a:solidFill>
                <a:latin typeface="Arial" panose="020B0604020202020204" pitchFamily="34" charset="0"/>
                <a:ea typeface="MS PGothic" panose="020B0600070205080204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EFA82F"/>
                </a:solidFill>
                <a:latin typeface="Arial" panose="020B0604020202020204" pitchFamily="34" charset="0"/>
                <a:ea typeface="MS PGothic" panose="020B0600070205080204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EFA82F"/>
                </a:solidFill>
                <a:latin typeface="Arial" panose="020B0604020202020204" pitchFamily="34" charset="0"/>
                <a:ea typeface="MS PGothic" panose="020B0600070205080204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EFA82F"/>
                </a:solidFill>
                <a:latin typeface="Arial" panose="020B0604020202020204" pitchFamily="34" charset="0"/>
                <a:ea typeface="MS PGothic" panose="020B0600070205080204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EFA82F"/>
                </a:solidFill>
                <a:latin typeface="Arial" panose="020B0604020202020204" pitchFamily="34" charset="0"/>
                <a:ea typeface="MS PGothic" panose="020B0600070205080204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EFA82F"/>
                </a:solidFill>
                <a:latin typeface="Arial" panose="020B0604020202020204" pitchFamily="34" charset="0"/>
                <a:ea typeface="MS PGothic" panose="020B0600070205080204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EFA82F"/>
                </a:solidFill>
                <a:latin typeface="Arial" panose="020B0604020202020204" pitchFamily="34" charset="0"/>
                <a:ea typeface="MS PGothic" panose="020B0600070205080204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EFA82F"/>
                </a:solidFill>
                <a:latin typeface="Arial" panose="020B0604020202020204" pitchFamily="34" charset="0"/>
                <a:ea typeface="MS PGothic" panose="020B0600070205080204" charset="-128"/>
              </a:defRPr>
            </a:lvl9pPr>
          </a:lstStyle>
          <a:p>
            <a:pPr algn="ctr"/>
            <a:r>
              <a:rPr lang="es-MX" sz="1600" b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La comunicación segura entre profesores y alumnos debe basarse en cuatro pilares fundamentales: respeto, canales oficiales, protección de datos y límites claros</a:t>
            </a:r>
            <a:endParaRPr lang="es-PE" sz="1600" b="1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10774C7-867D-91AA-BC87-1AB9CBC7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 r="30564"/>
          <a:stretch>
            <a:fillRect/>
          </a:stretch>
        </p:blipFill>
        <p:spPr bwMode="auto">
          <a:xfrm>
            <a:off x="20" y="0"/>
            <a:ext cx="60220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Marcador de contenido 3">
            <a:extLst>
              <a:ext uri="{FF2B5EF4-FFF2-40B4-BE49-F238E27FC236}">
                <a16:creationId xmlns:a16="http://schemas.microsoft.com/office/drawing/2014/main" id="{22242F99-06EF-B0A8-B9E4-F04367110A10}"/>
              </a:ext>
            </a:extLst>
          </p:cNvPr>
          <p:cNvGraphicFramePr>
            <a:graphicFrameLocks/>
          </p:cNvGraphicFramePr>
          <p:nvPr/>
        </p:nvGraphicFramePr>
        <p:xfrm>
          <a:off x="4894672" y="980384"/>
          <a:ext cx="8343808" cy="5701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F02AB35-3DE2-A4EC-93B4-068EF621C163}"/>
              </a:ext>
            </a:extLst>
          </p:cNvPr>
          <p:cNvSpPr txBox="1"/>
          <p:nvPr/>
        </p:nvSpPr>
        <p:spPr>
          <a:xfrm>
            <a:off x="178848" y="6086513"/>
            <a:ext cx="566436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1">
                <a:solidFill>
                  <a:srgbClr val="505050"/>
                </a:solidFill>
              </a:defRPr>
            </a:pPr>
            <a:r>
              <a:rPr b="1" cap="all">
                <a:solidFill>
                  <a:schemeClr val="bg2"/>
                </a:solidFill>
                <a:highlight>
                  <a:srgbClr val="CC66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Reglas clave: Canal </a:t>
            </a:r>
            <a:r>
              <a:rPr b="1" cap="all" err="1">
                <a:solidFill>
                  <a:schemeClr val="bg2"/>
                </a:solidFill>
                <a:highlight>
                  <a:srgbClr val="CC66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oficial</a:t>
            </a:r>
            <a:r>
              <a:rPr b="1" cap="all">
                <a:solidFill>
                  <a:schemeClr val="bg2"/>
                </a:solidFill>
                <a:highlight>
                  <a:srgbClr val="CC66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r>
              <a:rPr b="1" cap="all" err="1">
                <a:solidFill>
                  <a:schemeClr val="bg2"/>
                </a:solidFill>
                <a:highlight>
                  <a:srgbClr val="CC66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Lenguaje</a:t>
            </a:r>
            <a:r>
              <a:rPr b="1" cap="all">
                <a:solidFill>
                  <a:schemeClr val="bg2"/>
                </a:solidFill>
                <a:highlight>
                  <a:srgbClr val="CC66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cap="all" err="1">
                <a:solidFill>
                  <a:schemeClr val="bg2"/>
                </a:solidFill>
                <a:highlight>
                  <a:srgbClr val="CC66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profesional</a:t>
            </a:r>
            <a:r>
              <a:rPr b="1" cap="all">
                <a:solidFill>
                  <a:schemeClr val="bg2"/>
                </a:solidFill>
                <a:highlight>
                  <a:srgbClr val="CC66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• Respeto • Protección de </a:t>
            </a:r>
            <a:r>
              <a:rPr b="1" cap="all" err="1">
                <a:solidFill>
                  <a:schemeClr val="bg2"/>
                </a:solidFill>
                <a:highlight>
                  <a:srgbClr val="CC66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b="1" cap="all">
                <a:solidFill>
                  <a:schemeClr val="bg2"/>
                </a:solidFill>
                <a:highlight>
                  <a:srgbClr val="CC66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r>
              <a:rPr b="1" cap="all" err="1">
                <a:solidFill>
                  <a:schemeClr val="bg2"/>
                </a:solidFill>
                <a:highlight>
                  <a:srgbClr val="CC66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Transparencia</a:t>
            </a:r>
            <a:r>
              <a:rPr b="1" cap="all">
                <a:solidFill>
                  <a:schemeClr val="bg2"/>
                </a:solidFill>
                <a:highlight>
                  <a:srgbClr val="CC66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r>
              <a:rPr b="1" cap="all" err="1">
                <a:solidFill>
                  <a:schemeClr val="bg2"/>
                </a:solidFill>
                <a:highlight>
                  <a:srgbClr val="CC66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Límites</a:t>
            </a:r>
            <a:r>
              <a:rPr b="1" cap="all">
                <a:solidFill>
                  <a:schemeClr val="bg2"/>
                </a:solidFill>
                <a:highlight>
                  <a:srgbClr val="CC66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claros</a:t>
            </a:r>
          </a:p>
        </p:txBody>
      </p:sp>
      <p:pic>
        <p:nvPicPr>
          <p:cNvPr id="2050" name="Picture 2" descr="Logo UPN: evolución, significado y descarga del logotipo ...">
            <a:extLst>
              <a:ext uri="{FF2B5EF4-FFF2-40B4-BE49-F238E27FC236}">
                <a16:creationId xmlns:a16="http://schemas.microsoft.com/office/drawing/2014/main" id="{7128BF4B-DECC-FDC7-B377-7E2574A05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2" y="32823"/>
            <a:ext cx="1672439" cy="118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ogo UPN: evolución, significado y descarga del logotipo ...">
            <a:extLst>
              <a:ext uri="{FF2B5EF4-FFF2-40B4-BE49-F238E27FC236}">
                <a16:creationId xmlns:a16="http://schemas.microsoft.com/office/drawing/2014/main" id="{DC440825-3C03-53E1-BF21-01863E8F8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485" y="5334000"/>
            <a:ext cx="606655" cy="42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543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A0EC5C-4D8A-DE28-1385-E8BE9B18E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29" y="293881"/>
            <a:ext cx="11175330" cy="807395"/>
          </a:xfrm>
        </p:spPr>
        <p:txBody>
          <a:bodyPr>
            <a:noAutofit/>
          </a:bodyPr>
          <a:lstStyle/>
          <a:p>
            <a:r>
              <a:rPr lang="es-PE" sz="4000" dirty="0">
                <a:latin typeface="Sharp Grotesk Bold 15" panose="020B0803050702030204" pitchFamily="34" charset="0"/>
              </a:rPr>
              <a:t>COMUNICACIÓN ENTRE DOCENTES Y ESTUDIANTES</a:t>
            </a:r>
          </a:p>
        </p:txBody>
      </p:sp>
      <p:pic>
        <p:nvPicPr>
          <p:cNvPr id="3" name="Picture 2" descr="108,900+ Reading Icon Stock Illustrations, Royalty-Free Vector Graphics &amp;  Clip Art - iStock | Person reading icon, Book reading icon, Child reading  icon">
            <a:extLst>
              <a:ext uri="{FF2B5EF4-FFF2-40B4-BE49-F238E27FC236}">
                <a16:creationId xmlns:a16="http://schemas.microsoft.com/office/drawing/2014/main" id="{EF8750F1-909C-2E6A-D61D-DC7693812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130" y="3043145"/>
            <a:ext cx="1262064" cy="1314451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C619FFB-3345-94C1-42B9-412154DBE656}"/>
              </a:ext>
            </a:extLst>
          </p:cNvPr>
          <p:cNvGraphicFramePr>
            <a:graphicFrameLocks noGrp="1"/>
          </p:cNvGraphicFramePr>
          <p:nvPr/>
        </p:nvGraphicFramePr>
        <p:xfrm>
          <a:off x="7414866" y="4267729"/>
          <a:ext cx="3715250" cy="1104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5250">
                  <a:extLst>
                    <a:ext uri="{9D8B030D-6E8A-4147-A177-3AD203B41FA5}">
                      <a16:colId xmlns:a16="http://schemas.microsoft.com/office/drawing/2014/main" val="3326209086"/>
                    </a:ext>
                  </a:extLst>
                </a:gridCol>
              </a:tblGrid>
              <a:tr h="31747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baseline="0" noProof="0">
                          <a:solidFill>
                            <a:srgbClr val="FFFFFF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HORARIOS</a:t>
                      </a:r>
                    </a:p>
                  </a:txBody>
                  <a:tcPr>
                    <a:lnL w="12700">
                      <a:solidFill>
                        <a:srgbClr val="FFC000"/>
                      </a:solidFill>
                    </a:lnL>
                    <a:lnR w="12700">
                      <a:solidFill>
                        <a:srgbClr val="FFC000"/>
                      </a:solidFill>
                    </a:lnR>
                    <a:lnT w="12700">
                      <a:solidFill>
                        <a:srgbClr val="FFC000"/>
                      </a:solidFill>
                    </a:lnT>
                    <a:lnB w="12700">
                      <a:solidFill>
                        <a:srgbClr val="FFC000"/>
                      </a:solidFill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873330"/>
                  </a:ext>
                </a:extLst>
              </a:tr>
              <a:tr h="769510">
                <a:tc>
                  <a:txBody>
                    <a:bodyPr/>
                    <a:lstStyle/>
                    <a:p>
                      <a:pPr marL="0" lvl="0" indent="0" algn="ctr">
                        <a:buFont typeface="Calibri"/>
                        <a:buNone/>
                      </a:pP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De </a:t>
                      </a:r>
                      <a:r>
                        <a:rPr lang="en-US" sz="1200" b="0" i="0" u="none" strike="noStrike" baseline="0" noProof="0" err="1">
                          <a:solidFill>
                            <a:srgbClr val="000000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acuerdo</a:t>
                      </a: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 al </a:t>
                      </a:r>
                      <a:r>
                        <a:rPr lang="en-US" sz="1200" b="0" i="0" u="none" strike="noStrike" baseline="0" noProof="0" err="1">
                          <a:solidFill>
                            <a:srgbClr val="000000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reglamento</a:t>
                      </a: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, </a:t>
                      </a:r>
                      <a:r>
                        <a:rPr lang="en-US" sz="1200" b="0" i="0" u="none" strike="noStrike" baseline="0" noProof="0" err="1">
                          <a:solidFill>
                            <a:srgbClr val="000000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el</a:t>
                      </a: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200" b="0" i="0" u="none" strike="noStrike" baseline="0" noProof="0" err="1">
                          <a:solidFill>
                            <a:srgbClr val="000000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docente</a:t>
                      </a: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200" b="0" i="0" u="none" strike="noStrike" baseline="0" noProof="0" err="1">
                          <a:solidFill>
                            <a:srgbClr val="000000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tiene</a:t>
                      </a: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 48 horas </a:t>
                      </a:r>
                      <a:r>
                        <a:rPr lang="en-US" sz="1200" b="0" i="0" u="none" strike="noStrike" baseline="0" noProof="0" err="1">
                          <a:solidFill>
                            <a:srgbClr val="000000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hábiles</a:t>
                      </a: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 para </a:t>
                      </a:r>
                      <a:r>
                        <a:rPr lang="en-US" sz="1200" b="0" i="0" u="none" strike="noStrike" baseline="0" noProof="0" err="1">
                          <a:solidFill>
                            <a:srgbClr val="000000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dar</a:t>
                      </a: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200" b="0" i="0" u="none" strike="noStrike" baseline="0" noProof="0" err="1">
                          <a:solidFill>
                            <a:srgbClr val="000000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respuesta</a:t>
                      </a: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200" b="0" i="0" u="none" strike="noStrike" baseline="0" noProof="0" err="1">
                          <a:solidFill>
                            <a:srgbClr val="000000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vía</a:t>
                      </a: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 blackboard.</a:t>
                      </a:r>
                    </a:p>
                  </a:txBody>
                  <a:tcPr anchor="ctr">
                    <a:lnL w="12700">
                      <a:solidFill>
                        <a:srgbClr val="FFC000"/>
                      </a:solidFill>
                    </a:lnL>
                    <a:lnR w="12700">
                      <a:solidFill>
                        <a:srgbClr val="FFC000"/>
                      </a:solidFill>
                    </a:lnR>
                    <a:lnT w="12700">
                      <a:solidFill>
                        <a:srgbClr val="FFC000"/>
                      </a:solidFill>
                    </a:lnT>
                    <a:lnB w="12700">
                      <a:solidFill>
                        <a:srgbClr val="FFC000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849291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91136B5-BB7E-17FB-DB48-4FC3C71EBD10}"/>
              </a:ext>
            </a:extLst>
          </p:cNvPr>
          <p:cNvGraphicFramePr>
            <a:graphicFrameLocks noGrp="1"/>
          </p:cNvGraphicFramePr>
          <p:nvPr/>
        </p:nvGraphicFramePr>
        <p:xfrm>
          <a:off x="7669002" y="2555500"/>
          <a:ext cx="3741040" cy="1420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1040">
                  <a:extLst>
                    <a:ext uri="{9D8B030D-6E8A-4147-A177-3AD203B41FA5}">
                      <a16:colId xmlns:a16="http://schemas.microsoft.com/office/drawing/2014/main" val="3326209086"/>
                    </a:ext>
                  </a:extLst>
                </a:gridCol>
              </a:tblGrid>
              <a:tr h="429599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1800" b="1" i="0" u="none" strike="noStrike" kern="1200" baseline="0" noProof="0">
                          <a:solidFill>
                            <a:srgbClr val="FFFFFF"/>
                          </a:solidFill>
                          <a:latin typeface="Sharp Grotesk SemiBold 15" panose="00000706000000000000" pitchFamily="50" charset="0"/>
                          <a:ea typeface="Calibri"/>
                          <a:cs typeface="Calibri"/>
                        </a:rPr>
                        <a:t>TRANSPARENCIA Y REGISTRO</a:t>
                      </a:r>
                      <a:endParaRPr lang="en-US" sz="1800" b="1" i="0" u="none" strike="noStrike" kern="1200" baseline="0">
                        <a:solidFill>
                          <a:srgbClr val="FFFFFF"/>
                        </a:solidFill>
                        <a:latin typeface="Sharp Grotesk SemiBold 15" panose="00000706000000000000" pitchFamily="50" charset="0"/>
                        <a:ea typeface="Calibri"/>
                        <a:cs typeface="Calibri"/>
                      </a:endParaRPr>
                    </a:p>
                  </a:txBody>
                  <a:tcPr>
                    <a:lnL w="12700">
                      <a:solidFill>
                        <a:srgbClr val="FFC000"/>
                      </a:solidFill>
                    </a:lnL>
                    <a:lnR w="12700">
                      <a:solidFill>
                        <a:srgbClr val="FFC000"/>
                      </a:solidFill>
                    </a:lnR>
                    <a:lnT w="12700">
                      <a:solidFill>
                        <a:srgbClr val="FFC000"/>
                      </a:solidFill>
                    </a:lnT>
                    <a:lnB w="12700">
                      <a:solidFill>
                        <a:srgbClr val="FFC000"/>
                      </a:solidFill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873330"/>
                  </a:ext>
                </a:extLst>
              </a:tr>
              <a:tr h="990446">
                <a:tc>
                  <a:txBody>
                    <a:bodyPr/>
                    <a:lstStyle/>
                    <a:p>
                      <a:pPr lvl="0"/>
                      <a:r>
                        <a:rPr lang="es-MX" sz="1200">
                          <a:latin typeface="Sharp Grotesk Medium 15" panose="00000606000000000000" pitchFamily="50" charset="0"/>
                        </a:rPr>
                        <a:t>- Mantener  evidencia escrita de acuerdos académicos</a:t>
                      </a:r>
                      <a:br>
                        <a:rPr lang="es-MX" sz="1200">
                          <a:latin typeface="Sharp Grotesk Medium 15" panose="00000606000000000000" pitchFamily="50" charset="0"/>
                        </a:rPr>
                      </a:br>
                      <a:r>
                        <a:rPr lang="es-MX" sz="1200">
                          <a:latin typeface="Sharp Grotesk Medium 15" panose="00000606000000000000" pitchFamily="50" charset="0"/>
                        </a:rPr>
                        <a:t>- </a:t>
                      </a:r>
                      <a:r>
                        <a:rPr lang="es-ES" sz="1200">
                          <a:latin typeface="Sharp Grotesk Medium 15" panose="00000606000000000000" pitchFamily="50" charset="0"/>
                        </a:rPr>
                        <a:t>Si la reunión es virtual, usar plataformas institucionales.</a:t>
                      </a:r>
                      <a:br>
                        <a:rPr lang="es-MX" sz="1200">
                          <a:latin typeface="Sharp Grotesk Medium 15" panose="00000606000000000000" pitchFamily="50" charset="0"/>
                        </a:rPr>
                      </a:br>
                      <a:r>
                        <a:rPr lang="es-MX" sz="1200">
                          <a:latin typeface="Sharp Grotesk Medium 15" panose="00000606000000000000" pitchFamily="50" charset="0"/>
                        </a:rPr>
                        <a:t>- </a:t>
                      </a:r>
                      <a:r>
                        <a:rPr lang="es-ES" sz="1200">
                          <a:latin typeface="Sharp Grotesk Medium 15" panose="00000606000000000000" pitchFamily="50" charset="0"/>
                        </a:rPr>
                        <a:t>Si ocurre una situación delicada, informar  al jefe inmediato.</a:t>
                      </a:r>
                      <a:endParaRPr lang="es-PE" sz="1200">
                        <a:latin typeface="Sharp Grotesk Medium 15" panose="00000606000000000000" pitchFamily="50" charset="0"/>
                      </a:endParaRPr>
                    </a:p>
                  </a:txBody>
                  <a:tcPr anchor="ctr">
                    <a:lnL w="12700">
                      <a:solidFill>
                        <a:srgbClr val="FFC000"/>
                      </a:solidFill>
                    </a:lnL>
                    <a:lnR w="12700">
                      <a:solidFill>
                        <a:srgbClr val="FFC000"/>
                      </a:solidFill>
                    </a:lnR>
                    <a:lnT w="12700">
                      <a:solidFill>
                        <a:srgbClr val="FFC000"/>
                      </a:solidFill>
                    </a:lnT>
                    <a:lnB w="12700">
                      <a:solidFill>
                        <a:srgbClr val="FFC000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849291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98E84D4-6AA6-FDEC-8057-3856C82DE918}"/>
              </a:ext>
            </a:extLst>
          </p:cNvPr>
          <p:cNvGraphicFramePr>
            <a:graphicFrameLocks noGrp="1"/>
          </p:cNvGraphicFramePr>
          <p:nvPr/>
        </p:nvGraphicFramePr>
        <p:xfrm>
          <a:off x="410928" y="2555502"/>
          <a:ext cx="3741040" cy="1420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1040">
                  <a:extLst>
                    <a:ext uri="{9D8B030D-6E8A-4147-A177-3AD203B41FA5}">
                      <a16:colId xmlns:a16="http://schemas.microsoft.com/office/drawing/2014/main" val="3326209086"/>
                    </a:ext>
                  </a:extLst>
                </a:gridCol>
              </a:tblGrid>
              <a:tr h="414205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kern="1200" baseline="0" noProof="0">
                          <a:solidFill>
                            <a:srgbClr val="FFFFFF"/>
                          </a:solidFill>
                          <a:latin typeface="Sharp Grotesk SemiBold 15" panose="00000706000000000000" pitchFamily="50" charset="0"/>
                          <a:ea typeface="Calibri"/>
                          <a:cs typeface="Calibri"/>
                        </a:rPr>
                        <a:t>ESTILO DE COMUNICACIÓN</a:t>
                      </a:r>
                    </a:p>
                  </a:txBody>
                  <a:tcPr anchor="ctr">
                    <a:lnL w="12700">
                      <a:solidFill>
                        <a:srgbClr val="FFC000"/>
                      </a:solidFill>
                    </a:lnL>
                    <a:lnR w="12700">
                      <a:solidFill>
                        <a:srgbClr val="FFC000"/>
                      </a:solidFill>
                    </a:lnR>
                    <a:lnT w="12700">
                      <a:solidFill>
                        <a:srgbClr val="FFC000"/>
                      </a:solidFill>
                    </a:lnT>
                    <a:lnB w="12700">
                      <a:solidFill>
                        <a:srgbClr val="FFC000"/>
                      </a:solidFill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873330"/>
                  </a:ext>
                </a:extLst>
              </a:tr>
              <a:tr h="871007">
                <a:tc>
                  <a:txBody>
                    <a:bodyPr/>
                    <a:lstStyle/>
                    <a:p>
                      <a:pPr lvl="0"/>
                      <a:r>
                        <a:rPr lang="es-MX" sz="1200">
                          <a:latin typeface="Sharp Grotesk Medium 15" panose="00000606000000000000" pitchFamily="50" charset="0"/>
                        </a:rPr>
                        <a:t>- Debe ser clara y formal.</a:t>
                      </a:r>
                      <a:br>
                        <a:rPr lang="es-MX" sz="1200">
                          <a:latin typeface="Sharp Grotesk Medium 15" panose="00000606000000000000" pitchFamily="50" charset="0"/>
                        </a:rPr>
                      </a:br>
                      <a:r>
                        <a:rPr lang="es-MX" sz="1200">
                          <a:latin typeface="Sharp Grotesk Medium 15" panose="00000606000000000000" pitchFamily="50" charset="0"/>
                        </a:rPr>
                        <a:t>- Sin lenguaje ambiguo ni emotividad inapropiada</a:t>
                      </a:r>
                    </a:p>
                    <a:p>
                      <a:pPr lvl="0"/>
                      <a:br>
                        <a:rPr lang="es-MX" sz="1200">
                          <a:latin typeface="Sharp Grotesk Medium 15" panose="00000606000000000000" pitchFamily="50" charset="0"/>
                        </a:rPr>
                      </a:br>
                      <a:r>
                        <a:rPr lang="es-MX" sz="1200">
                          <a:latin typeface="Sharp Grotesk Medium 15" panose="00000606000000000000" pitchFamily="50" charset="0"/>
                        </a:rPr>
                        <a:t>Ejemplo: </a:t>
                      </a:r>
                      <a:r>
                        <a:rPr lang="es-ES" sz="1200" i="1">
                          <a:latin typeface="Sharp Grotesk Medium 15" panose="00000606000000000000" pitchFamily="50" charset="0"/>
                        </a:rPr>
                        <a:t>:“Estimado/a estudiante, en relación a la consulta sobre….”</a:t>
                      </a:r>
                      <a:endParaRPr lang="es-PE" sz="1200">
                        <a:latin typeface="Sharp Grotesk Medium 15" panose="00000606000000000000" pitchFamily="50" charset="0"/>
                      </a:endParaRPr>
                    </a:p>
                  </a:txBody>
                  <a:tcPr>
                    <a:lnL w="12700">
                      <a:solidFill>
                        <a:srgbClr val="FFC000"/>
                      </a:solidFill>
                    </a:lnL>
                    <a:lnR w="12700">
                      <a:solidFill>
                        <a:srgbClr val="FFC000"/>
                      </a:solidFill>
                    </a:lnR>
                    <a:lnT w="12700">
                      <a:solidFill>
                        <a:srgbClr val="FFC000"/>
                      </a:solidFill>
                    </a:lnT>
                    <a:lnB w="12700">
                      <a:solidFill>
                        <a:srgbClr val="FFC000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849291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047B8655-C857-5AB1-F288-91671835161D}"/>
              </a:ext>
            </a:extLst>
          </p:cNvPr>
          <p:cNvGraphicFramePr>
            <a:graphicFrameLocks noGrp="1"/>
          </p:cNvGraphicFramePr>
          <p:nvPr/>
        </p:nvGraphicFramePr>
        <p:xfrm>
          <a:off x="4151968" y="1359699"/>
          <a:ext cx="3517034" cy="1060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7034">
                  <a:extLst>
                    <a:ext uri="{9D8B030D-6E8A-4147-A177-3AD203B41FA5}">
                      <a16:colId xmlns:a16="http://schemas.microsoft.com/office/drawing/2014/main" val="3326209086"/>
                    </a:ext>
                  </a:extLst>
                </a:gridCol>
              </a:tblGrid>
              <a:tr h="33872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800" b="1" i="0" u="none" strike="noStrike" kern="1200" baseline="0" noProof="0">
                          <a:solidFill>
                            <a:srgbClr val="FFFFFF"/>
                          </a:solidFill>
                          <a:latin typeface="Sharp Grotesk SemiBold 15" panose="00000706000000000000" pitchFamily="50" charset="0"/>
                          <a:ea typeface="Calibri"/>
                          <a:cs typeface="Calibri"/>
                        </a:rPr>
                        <a:t>CANALES DE CONSULTAS CON EL DOCENTE</a:t>
                      </a:r>
                      <a:endParaRPr lang="en-US" sz="1800" b="1" i="0" u="none" strike="noStrike" kern="1200" baseline="0">
                        <a:solidFill>
                          <a:srgbClr val="FFFFFF"/>
                        </a:solidFill>
                        <a:latin typeface="Sharp Grotesk SemiBold 15" panose="00000706000000000000" pitchFamily="50" charset="0"/>
                        <a:ea typeface="Calibri"/>
                        <a:cs typeface="Calibri"/>
                      </a:endParaRPr>
                    </a:p>
                  </a:txBody>
                  <a:tcPr anchor="ctr">
                    <a:lnL w="12700">
                      <a:solidFill>
                        <a:srgbClr val="FFC000"/>
                      </a:solidFill>
                    </a:lnL>
                    <a:lnR w="12700">
                      <a:solidFill>
                        <a:srgbClr val="FFC000"/>
                      </a:solidFill>
                    </a:lnR>
                    <a:lnT w="12700">
                      <a:solidFill>
                        <a:srgbClr val="FFC000"/>
                      </a:solidFill>
                    </a:lnT>
                    <a:lnB w="12700">
                      <a:solidFill>
                        <a:srgbClr val="FFC000"/>
                      </a:solidFill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873330"/>
                  </a:ext>
                </a:extLst>
              </a:tr>
              <a:tr h="420823">
                <a:tc>
                  <a:txBody>
                    <a:bodyPr/>
                    <a:lstStyle/>
                    <a:p>
                      <a:pPr marL="0" lvl="0" indent="0" algn="l">
                        <a:buClr>
                          <a:srgbClr val="000000"/>
                        </a:buClr>
                        <a:buFont typeface="Calibri,Sans-Serif"/>
                        <a:buNone/>
                      </a:pP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- Blackboard</a:t>
                      </a:r>
                    </a:p>
                  </a:txBody>
                  <a:tcPr anchor="ctr">
                    <a:lnL w="12700">
                      <a:solidFill>
                        <a:srgbClr val="FFC000"/>
                      </a:solidFill>
                    </a:lnL>
                    <a:lnR w="12700">
                      <a:solidFill>
                        <a:srgbClr val="FFC000"/>
                      </a:solidFill>
                    </a:lnR>
                    <a:lnT w="12700">
                      <a:solidFill>
                        <a:srgbClr val="FFC000"/>
                      </a:solidFill>
                    </a:lnT>
                    <a:lnB w="12700">
                      <a:solidFill>
                        <a:srgbClr val="FFC000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849291"/>
                  </a:ext>
                </a:extLst>
              </a:tr>
            </a:tbl>
          </a:graphicData>
        </a:graphic>
      </p:graphicFrame>
      <p:sp>
        <p:nvSpPr>
          <p:cNvPr id="6" name="Arrow: Left 16">
            <a:extLst>
              <a:ext uri="{FF2B5EF4-FFF2-40B4-BE49-F238E27FC236}">
                <a16:creationId xmlns:a16="http://schemas.microsoft.com/office/drawing/2014/main" id="{AB80B36A-6BCB-F262-66CA-4BB044CE46D2}"/>
              </a:ext>
            </a:extLst>
          </p:cNvPr>
          <p:cNvSpPr/>
          <p:nvPr/>
        </p:nvSpPr>
        <p:spPr>
          <a:xfrm rot="16200000">
            <a:off x="5715379" y="2503341"/>
            <a:ext cx="390213" cy="359460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4E0B35F-9F83-F3D8-926A-9956AA59ED73}"/>
              </a:ext>
            </a:extLst>
          </p:cNvPr>
          <p:cNvSpPr/>
          <p:nvPr/>
        </p:nvSpPr>
        <p:spPr>
          <a:xfrm>
            <a:off x="657455" y="5620155"/>
            <a:ext cx="10472662" cy="433408"/>
          </a:xfrm>
          <a:prstGeom prst="rect">
            <a:avLst/>
          </a:prstGeom>
          <a:noFill/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>
                <a:solidFill>
                  <a:schemeClr val="tx1"/>
                </a:solidFill>
                <a:latin typeface="Sharp Grotesk SemiBold 15" panose="00000706000000000000" pitchFamily="50" charset="0"/>
              </a:rPr>
              <a:t>No mantener conversaciones privadas sin conocimiento institucional.</a:t>
            </a:r>
            <a:endParaRPr lang="es-PE">
              <a:solidFill>
                <a:schemeClr val="tx1"/>
              </a:solidFill>
              <a:latin typeface="Sharp Grotesk SemiBold 15" panose="00000706000000000000" pitchFamily="50" charset="0"/>
            </a:endParaRPr>
          </a:p>
          <a:p>
            <a:pPr algn="ctr"/>
            <a:endParaRPr lang="es-PE">
              <a:solidFill>
                <a:schemeClr val="tx1"/>
              </a:solidFill>
            </a:endParaRPr>
          </a:p>
        </p:txBody>
      </p:sp>
      <p:graphicFrame>
        <p:nvGraphicFramePr>
          <p:cNvPr id="8" name="Table 13">
            <a:extLst>
              <a:ext uri="{FF2B5EF4-FFF2-40B4-BE49-F238E27FC236}">
                <a16:creationId xmlns:a16="http://schemas.microsoft.com/office/drawing/2014/main" id="{8A1EEB72-4B6D-C3CD-FE2C-24D56B965472}"/>
              </a:ext>
            </a:extLst>
          </p:cNvPr>
          <p:cNvGraphicFramePr>
            <a:graphicFrameLocks noGrp="1"/>
          </p:cNvGraphicFramePr>
          <p:nvPr/>
        </p:nvGraphicFramePr>
        <p:xfrm>
          <a:off x="657454" y="4258429"/>
          <a:ext cx="371525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5250">
                  <a:extLst>
                    <a:ext uri="{9D8B030D-6E8A-4147-A177-3AD203B41FA5}">
                      <a16:colId xmlns:a16="http://schemas.microsoft.com/office/drawing/2014/main" val="3326209086"/>
                    </a:ext>
                  </a:extLst>
                </a:gridCol>
              </a:tblGrid>
              <a:tr h="31747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baseline="0" noProof="0">
                          <a:solidFill>
                            <a:srgbClr val="FFFFFF"/>
                          </a:solidFill>
                          <a:latin typeface="Sharp Grotesk Medium 15" panose="00000606000000000000" pitchFamily="50" charset="0"/>
                          <a:ea typeface="Calibri"/>
                          <a:cs typeface="Calibri"/>
                        </a:rPr>
                        <a:t>PROTECCIÓN DE DATOS</a:t>
                      </a:r>
                    </a:p>
                  </a:txBody>
                  <a:tcPr>
                    <a:lnL w="12700">
                      <a:solidFill>
                        <a:srgbClr val="FFC000"/>
                      </a:solidFill>
                    </a:lnL>
                    <a:lnR w="12700">
                      <a:solidFill>
                        <a:srgbClr val="FFC000"/>
                      </a:solidFill>
                    </a:lnR>
                    <a:lnT w="12700">
                      <a:solidFill>
                        <a:srgbClr val="FFC000"/>
                      </a:solidFill>
                    </a:lnT>
                    <a:lnB w="12700">
                      <a:solidFill>
                        <a:srgbClr val="FFC000"/>
                      </a:solidFill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873330"/>
                  </a:ext>
                </a:extLst>
              </a:tr>
              <a:tr h="769510">
                <a:tc>
                  <a:txBody>
                    <a:bodyPr/>
                    <a:lstStyle/>
                    <a:p>
                      <a:pPr lvl="0" algn="l"/>
                      <a:r>
                        <a:rPr lang="es-PE" sz="1200">
                          <a:latin typeface="Sharp Grotesk Medium 15" panose="00000606000000000000" pitchFamily="50" charset="0"/>
                        </a:rPr>
                        <a:t>- No compartir notas en grupos abiertos.</a:t>
                      </a:r>
                      <a:br>
                        <a:rPr lang="es-PE" sz="1200">
                          <a:latin typeface="Sharp Grotesk Medium 15" panose="00000606000000000000" pitchFamily="50" charset="0"/>
                        </a:rPr>
                      </a:br>
                      <a:r>
                        <a:rPr lang="es-PE" sz="1200">
                          <a:latin typeface="Sharp Grotesk Medium 15" panose="00000606000000000000" pitchFamily="50" charset="0"/>
                        </a:rPr>
                        <a:t>- No difundir teléfonos personales sin autorización.</a:t>
                      </a:r>
                      <a:br>
                        <a:rPr lang="es-PE" sz="1200">
                          <a:latin typeface="Sharp Grotesk Medium 15" panose="00000606000000000000" pitchFamily="50" charset="0"/>
                        </a:rPr>
                      </a:br>
                      <a:r>
                        <a:rPr lang="es-PE" sz="1200">
                          <a:latin typeface="Sharp Grotesk Medium 15" panose="00000606000000000000" pitchFamily="50" charset="0"/>
                        </a:rPr>
                        <a:t>- No enviar información académica a números o correos no verificados.</a:t>
                      </a:r>
                    </a:p>
                  </a:txBody>
                  <a:tcPr>
                    <a:lnL w="12700">
                      <a:solidFill>
                        <a:srgbClr val="FFC000"/>
                      </a:solidFill>
                    </a:lnL>
                    <a:lnR w="12700">
                      <a:solidFill>
                        <a:srgbClr val="FFC000"/>
                      </a:solidFill>
                    </a:lnR>
                    <a:lnT w="12700">
                      <a:solidFill>
                        <a:srgbClr val="FFC000"/>
                      </a:solidFill>
                    </a:lnT>
                    <a:lnB w="12700">
                      <a:solidFill>
                        <a:srgbClr val="FFC000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849291"/>
                  </a:ext>
                </a:extLst>
              </a:tr>
            </a:tbl>
          </a:graphicData>
        </a:graphic>
      </p:graphicFrame>
      <p:sp>
        <p:nvSpPr>
          <p:cNvPr id="9" name="Arrow: Left 16">
            <a:extLst>
              <a:ext uri="{FF2B5EF4-FFF2-40B4-BE49-F238E27FC236}">
                <a16:creationId xmlns:a16="http://schemas.microsoft.com/office/drawing/2014/main" id="{E51C54C9-0F19-4F92-E917-21831212AD2D}"/>
              </a:ext>
            </a:extLst>
          </p:cNvPr>
          <p:cNvSpPr/>
          <p:nvPr/>
        </p:nvSpPr>
        <p:spPr>
          <a:xfrm rot="20741167">
            <a:off x="6708480" y="3259895"/>
            <a:ext cx="390213" cy="359460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Left 16">
            <a:extLst>
              <a:ext uri="{FF2B5EF4-FFF2-40B4-BE49-F238E27FC236}">
                <a16:creationId xmlns:a16="http://schemas.microsoft.com/office/drawing/2014/main" id="{040E8DD6-A116-892A-61F8-A16177FC3332}"/>
              </a:ext>
            </a:extLst>
          </p:cNvPr>
          <p:cNvSpPr/>
          <p:nvPr/>
        </p:nvSpPr>
        <p:spPr>
          <a:xfrm rot="1870753">
            <a:off x="6734968" y="4653278"/>
            <a:ext cx="390213" cy="359460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Left 16">
            <a:extLst>
              <a:ext uri="{FF2B5EF4-FFF2-40B4-BE49-F238E27FC236}">
                <a16:creationId xmlns:a16="http://schemas.microsoft.com/office/drawing/2014/main" id="{DE84806E-7632-6D2A-D5CA-F109347941B0}"/>
              </a:ext>
            </a:extLst>
          </p:cNvPr>
          <p:cNvSpPr/>
          <p:nvPr/>
        </p:nvSpPr>
        <p:spPr>
          <a:xfrm rot="8864426">
            <a:off x="4789711" y="4659998"/>
            <a:ext cx="390213" cy="359460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Left 16">
            <a:extLst>
              <a:ext uri="{FF2B5EF4-FFF2-40B4-BE49-F238E27FC236}">
                <a16:creationId xmlns:a16="http://schemas.microsoft.com/office/drawing/2014/main" id="{489A0DE8-F051-2D7B-DFEC-46AA8C561D5B}"/>
              </a:ext>
            </a:extLst>
          </p:cNvPr>
          <p:cNvSpPr/>
          <p:nvPr/>
        </p:nvSpPr>
        <p:spPr>
          <a:xfrm rot="12407759">
            <a:off x="4673936" y="3233895"/>
            <a:ext cx="390213" cy="359460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65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66F1E-AA99-FDEA-E6F6-CE8A4FDD3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C090F5-1FEC-C114-4186-726FC9D955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9240" y="437279"/>
            <a:ext cx="7208875" cy="850900"/>
          </a:xfrm>
        </p:spPr>
        <p:txBody>
          <a:bodyPr lIns="91440" tIns="45720" rIns="91440" bIns="45720" anchor="t"/>
          <a:lstStyle/>
          <a:p>
            <a:r>
              <a:rPr lang="es-PE" sz="3200">
                <a:latin typeface="Sharp Grotesk Bold 15"/>
              </a:rPr>
              <a:t>DIRECTORA ACADÉMICA DE SEDE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6E6BC48-3349-DA0D-F529-82A0E5BA497B}"/>
              </a:ext>
            </a:extLst>
          </p:cNvPr>
          <p:cNvSpPr/>
          <p:nvPr/>
        </p:nvSpPr>
        <p:spPr>
          <a:xfrm>
            <a:off x="4661609" y="1924634"/>
            <a:ext cx="2362921" cy="3205150"/>
          </a:xfrm>
          <a:prstGeom prst="rect">
            <a:avLst/>
          </a:prstGeom>
          <a:noFill/>
          <a:ln w="41275" cmpd="thickThin">
            <a:solidFill>
              <a:srgbClr val="FE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00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4C5822-C36B-AB4B-BE5E-22A5F2198199}"/>
              </a:ext>
            </a:extLst>
          </p:cNvPr>
          <p:cNvSpPr txBox="1"/>
          <p:nvPr/>
        </p:nvSpPr>
        <p:spPr>
          <a:xfrm>
            <a:off x="4459600" y="5481417"/>
            <a:ext cx="4374355" cy="5696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200"/>
              </a:lnSpc>
            </a:pPr>
            <a:r>
              <a:rPr lang="es-ES" sz="1600" dirty="0">
                <a:highlight>
                  <a:srgbClr val="FEB500"/>
                </a:highlight>
                <a:latin typeface="Sharp Grotesk SemiBold 15"/>
                <a:cs typeface="Segoe UI"/>
              </a:rPr>
              <a:t>LUIS VILCA GAVIDIA</a:t>
            </a:r>
            <a:r>
              <a:rPr lang="en-US" sz="1600" dirty="0">
                <a:latin typeface="Sharp Grotesk SemiBold 15"/>
                <a:cs typeface="Segoe UI"/>
              </a:rPr>
              <a:t>​</a:t>
            </a:r>
          </a:p>
          <a:p>
            <a:pPr>
              <a:lnSpc>
                <a:spcPts val="1200"/>
              </a:lnSpc>
            </a:pPr>
            <a:endParaRPr lang="es-ES" sz="1600" b="1" dirty="0">
              <a:latin typeface="Sharp Grotesk SemiBold 15"/>
              <a:cs typeface="Segoe UI"/>
            </a:endParaRPr>
          </a:p>
          <a:p>
            <a:pPr>
              <a:lnSpc>
                <a:spcPts val="1200"/>
              </a:lnSpc>
            </a:pPr>
            <a:r>
              <a:rPr lang="es-ES" sz="1600" b="1" dirty="0">
                <a:latin typeface="Sharp Grotesk SemiBold 15"/>
                <a:cs typeface="Segoe UI"/>
              </a:rPr>
              <a:t>DIRECTOR ACADÉMICA DE SEDE ATE</a:t>
            </a:r>
            <a:r>
              <a:rPr lang="es-PE" sz="1600" dirty="0">
                <a:latin typeface="Sharp Grotesk SemiBold 15"/>
                <a:cs typeface="Segoe UI"/>
              </a:rPr>
              <a:t>​</a:t>
            </a:r>
            <a:endParaRPr lang="es-PE" dirty="0"/>
          </a:p>
        </p:txBody>
      </p:sp>
      <p:pic>
        <p:nvPicPr>
          <p:cNvPr id="2" name="Imagen 1" descr="Un hombre con un traje de color negro&#10;&#10;Descripción generada automáticamente">
            <a:extLst>
              <a:ext uri="{FF2B5EF4-FFF2-40B4-BE49-F238E27FC236}">
                <a16:creationId xmlns:a16="http://schemas.microsoft.com/office/drawing/2014/main" id="{4B65E17C-4F03-8580-796D-1B53E9AE67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6" t="10519" r="18337" b="45556"/>
          <a:stretch/>
        </p:blipFill>
        <p:spPr>
          <a:xfrm>
            <a:off x="4731993" y="2287627"/>
            <a:ext cx="2292537" cy="258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02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42404" y="354846"/>
            <a:ext cx="11042507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arp Grotesk Bold 15"/>
                <a:ea typeface="MS PGothic"/>
              </a:rPr>
              <a:t>PREVENCIÓN DEL HOSTIGAMIENTO SEXUAL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 </a:t>
            </a:r>
            <a:r>
              <a:rPr lang="es-ES" sz="2400" b="1" spc="65" dirty="0">
                <a:solidFill>
                  <a:prstClr val="black"/>
                </a:solidFill>
                <a:latin typeface="Sharp Grotesk Bold 15" panose="00000806000000000000"/>
                <a:cs typeface="Arial" panose="020B0604020202020204" pitchFamily="34" charset="0"/>
              </a:rPr>
              <a:t>¿</a:t>
            </a:r>
            <a:r>
              <a:rPr kumimoji="0" sz="2400" b="1" i="0" u="none" strike="noStrike" kern="1200" cap="none" spc="6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Qué</a:t>
            </a:r>
            <a:r>
              <a:rPr kumimoji="0" sz="2400" b="1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1200" cap="none" spc="-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actos</a:t>
            </a:r>
            <a:r>
              <a:rPr kumimoji="0" lang="es-ES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 califican como hostigamiento sexual?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rp Grotesk Bold 15" panose="0000080600000000000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6093" y="1412800"/>
            <a:ext cx="2791245" cy="659154"/>
          </a:xfrm>
          <a:prstGeom prst="rect">
            <a:avLst/>
          </a:prstGeom>
          <a:solidFill>
            <a:srgbClr val="FFC000"/>
          </a:solidFill>
          <a:ln w="12700">
            <a:solidFill>
              <a:srgbClr val="C00000"/>
            </a:solidFill>
          </a:ln>
        </p:spPr>
        <p:txBody>
          <a:bodyPr vert="horz" wrap="square" lIns="0" tIns="104139" rIns="0" bIns="0" rtlCol="0">
            <a:spAutoFit/>
          </a:bodyPr>
          <a:lstStyle/>
          <a:p>
            <a:pPr marL="511175" marR="154305" lvl="0" indent="-352425" algn="ctr" defTabSz="914400" rtl="0" eaLnBrk="1" fontAlgn="auto" latinLnBrk="0" hangingPunct="1">
              <a:lnSpc>
                <a:spcPct val="100000"/>
              </a:lnSpc>
              <a:spcBef>
                <a:spcPts val="8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-5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C</a:t>
            </a:r>
            <a:r>
              <a:rPr kumimoji="0" sz="1800" b="1" i="0" u="none" strike="noStrike" kern="1200" cap="none" spc="-50" normalizeH="0" baseline="0" noProof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onducta</a:t>
            </a:r>
            <a:r>
              <a:rPr kumimoji="0" sz="1800" b="1" i="0" u="none" strike="noStrike" kern="1200" cap="none" spc="-45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1200" cap="none" spc="-35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de </a:t>
            </a:r>
            <a:r>
              <a:rPr kumimoji="0" sz="1800" b="1" i="0" u="none" strike="noStrike" kern="1200" cap="none" spc="-555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1200" cap="none" spc="-45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naturaleza</a:t>
            </a:r>
            <a:r>
              <a:rPr kumimoji="0" sz="1800" b="1" i="0" u="none" strike="noStrike" kern="1200" cap="none" spc="-5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1200" cap="none" spc="-15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sexual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rp Grotesk Bold 15" panose="0000080600000000000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04409" y="1425866"/>
            <a:ext cx="795945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2899410" algn="l"/>
              </a:tabLst>
              <a:defRPr/>
            </a:pPr>
            <a:r>
              <a:rPr kumimoji="0" sz="1800" b="0" i="0" u="none" strike="noStrike" kern="1200" cap="none" spc="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Comportamientos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 </a:t>
            </a:r>
            <a:r>
              <a:rPr kumimoji="0" sz="1800" b="0" i="0" u="none" strike="noStrike" kern="1200" cap="none" spc="6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o</a:t>
            </a:r>
            <a:r>
              <a:rPr kumimoji="0" sz="1800" b="0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 </a:t>
            </a:r>
            <a:r>
              <a:rPr kumimoji="0" sz="1800" b="0" i="0" u="none" strike="noStrike" kern="1200" cap="none" spc="-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actos	</a:t>
            </a:r>
            <a:r>
              <a:rPr kumimoji="0" sz="1800" b="0" i="0" u="none" strike="noStrike" kern="1200" cap="none" spc="-4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físicos,</a:t>
            </a:r>
            <a:r>
              <a:rPr kumimoji="0" sz="1800" b="0" i="0" u="none" strike="noStrike" kern="1200" cap="none" spc="-3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 </a:t>
            </a:r>
            <a:r>
              <a:rPr kumimoji="0" sz="1800" b="0" i="0" u="none" strike="noStrike" kern="120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verbales, </a:t>
            </a:r>
            <a:r>
              <a:rPr kumimoji="0" sz="1800" b="0" i="0" u="none" strike="noStrike" kern="1200" cap="none" spc="-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gestuales </a:t>
            </a:r>
            <a:r>
              <a:rPr kumimoji="0" sz="1800" b="0" i="0" u="none" strike="noStrike" kern="1200" cap="none" spc="-57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 </a:t>
            </a:r>
            <a:r>
              <a:rPr kumimoji="0" sz="1800" b="0" i="0" u="none" strike="noStrike" kern="1200" cap="none" spc="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u</a:t>
            </a:r>
            <a:r>
              <a:rPr kumimoji="0" sz="1800" b="0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 </a:t>
            </a:r>
            <a:r>
              <a:rPr kumimoji="0" sz="1800" b="0" i="0" u="none" strike="noStrike" kern="1200" cap="none" spc="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otros</a:t>
            </a:r>
            <a:r>
              <a:rPr kumimoji="0" sz="1800" b="0" i="0" u="none" strike="noStrike" kern="1200" cap="none" spc="-5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 </a:t>
            </a:r>
            <a:r>
              <a:rPr kumimoji="0" sz="1800" b="0" i="0" u="none" strike="noStrike" kern="1200" cap="none" spc="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de</a:t>
            </a:r>
            <a:r>
              <a:rPr kumimoji="0" sz="1800" b="0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 </a:t>
            </a:r>
            <a:r>
              <a:rPr kumimoji="0" sz="1800" b="0" i="0" u="none" strike="noStrike" kern="1200" cap="none" spc="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naturaleza</a:t>
            </a:r>
            <a:r>
              <a:rPr kumimoji="0" sz="1800" b="0" i="0" u="none" strike="noStrike" kern="1200" cap="none" spc="-7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 </a:t>
            </a:r>
            <a:r>
              <a:rPr kumimoji="0" sz="1800" b="0" i="0" u="none" strike="noStrike" kern="1200" cap="none" spc="6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o</a:t>
            </a:r>
            <a:r>
              <a:rPr kumimoji="0" sz="1800" b="0" i="0" u="none" strike="noStrike" kern="1200" cap="none" spc="-6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 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con</a:t>
            </a:r>
            <a:r>
              <a:rPr kumimoji="0" sz="1800" b="0" i="0" u="none" strike="noStrike" kern="1200" cap="none" spc="-4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 </a:t>
            </a:r>
            <a:r>
              <a:rPr kumimoji="0" sz="1800" b="0" i="0" u="none" strike="noStrike" kern="1200" cap="none" spc="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connotación</a:t>
            </a:r>
            <a:r>
              <a:rPr kumimoji="0" sz="1800" b="0" i="0" u="none" strike="noStrike" kern="120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 </a:t>
            </a:r>
            <a:r>
              <a:rPr kumimoji="0" sz="1800" b="0" i="0" u="none" strike="noStrike" kern="120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sexual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rp Grotesk Bold 15" panose="0000080600000000000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6093" y="2278990"/>
            <a:ext cx="2431907" cy="526234"/>
          </a:xfrm>
          <a:prstGeom prst="rect">
            <a:avLst/>
          </a:prstGeom>
          <a:solidFill>
            <a:srgbClr val="212121"/>
          </a:solidFill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5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Comentarios</a:t>
            </a:r>
            <a:r>
              <a:rPr kumimoji="0" sz="1200" b="0" i="0" u="none" strike="noStrike" kern="1200" cap="none" spc="3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200" b="0" i="0" u="none" strike="noStrike" kern="1200" cap="none" spc="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insinu</a:t>
            </a:r>
            <a:r>
              <a:rPr kumimoji="0" sz="1200" b="0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sz="1200" b="0" i="0" u="none" strike="noStrike" kern="1200" cap="none" spc="-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sz="12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sz="1200" b="0" i="0" u="none" strike="noStrike" kern="120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kumimoji="0" sz="12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sz="1200" b="0" i="0" u="none" strike="noStrike" kern="1200" cap="none" spc="-1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200" b="0" i="0" u="none" strike="noStrike" kern="1200" cap="none" spc="-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kumimoji="0" sz="1200" b="0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0" sz="1200" b="0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sz="1200" b="0" i="0" u="none" strike="noStrike" kern="120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sz="12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8025" y="2845613"/>
            <a:ext cx="2379975" cy="873316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7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Q</a:t>
            </a:r>
            <a:r>
              <a:rPr kumimoji="0" sz="1400" b="0" i="1" u="none" strike="noStrike" kern="1200" cap="none" spc="-3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ué</a:t>
            </a:r>
            <a:r>
              <a:rPr kumimoji="0" sz="1400" b="0" i="1" u="none" strike="noStrike" kern="1200" cap="none" spc="-5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sz="1400" b="0" i="1" u="none" strike="noStrike" kern="1200" cap="none" spc="-17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l</a:t>
            </a:r>
            <a:r>
              <a:rPr kumimoji="0" sz="1400" b="0" i="1" u="none" strike="noStrike" kern="1200" cap="none" spc="-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i</a:t>
            </a:r>
            <a:r>
              <a:rPr kumimoji="0" sz="1400" b="0" i="1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nda</a:t>
            </a:r>
            <a:r>
              <a:rPr kumimoji="0" sz="1400" b="0" i="1" u="none" strike="noStrike" kern="1200" cap="none" spc="-4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sz="1400" b="0" i="1" u="none" strike="noStrike" kern="1200" cap="none" spc="-1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fa</a:t>
            </a:r>
            <a:r>
              <a:rPr kumimoji="0" sz="1400" b="0" i="1" u="none" strike="noStrike" kern="1200" cap="none" spc="-8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l</a:t>
            </a:r>
            <a:r>
              <a:rPr kumimoji="0" sz="1400" b="0" i="1" u="none" strike="noStrike" kern="1200" cap="none" spc="-9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d</a:t>
            </a:r>
            <a:r>
              <a:rPr kumimoji="0" sz="1400" b="0" i="1" u="none" strike="noStrike" kern="1200" cap="none" spc="-6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i</a:t>
            </a:r>
            <a:r>
              <a:rPr kumimoji="0" sz="1400" b="0" i="1" u="none" strike="noStrike" kern="1200" cap="none" spc="-6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</a:t>
            </a:r>
            <a:r>
              <a:rPr kumimoji="0" sz="1400" b="0" i="1" u="none" strike="noStrike" kern="1200" cap="none" spc="-7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a</a:t>
            </a:r>
            <a:r>
              <a:rPr kumimoji="0" sz="1400" b="0" i="1" u="none" strike="noStrike" kern="1200" cap="none" spc="-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sz="1400" b="0" i="1" u="none" strike="noStrike" kern="120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con</a:t>
            </a:r>
            <a:r>
              <a:rPr kumimoji="0" sz="1400" b="0" i="1" u="none" strike="noStrike" kern="1200" cap="none" spc="-4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sz="1400" b="0" i="1" u="none" strike="noStrike" kern="1200" cap="none" spc="-17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l</a:t>
            </a:r>
            <a:r>
              <a:rPr kumimoji="0" sz="1400" b="0" i="1" u="none" strike="noStrike" kern="1200" cap="none" spc="-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a</a:t>
            </a:r>
            <a:r>
              <a:rPr kumimoji="0" sz="1400" b="0" i="1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sz="1400" b="0" i="1" u="none" strike="noStrike" kern="120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qu</a:t>
            </a:r>
            <a:r>
              <a:rPr kumimoji="0" sz="1400" b="0" i="1" u="none" strike="noStrike" kern="1200" cap="none" spc="-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e</a:t>
            </a:r>
            <a:r>
              <a:rPr kumimoji="0" sz="1400" b="0" i="1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sz="1400" b="0" i="1" u="none" strike="noStrike" kern="1200" cap="none" spc="-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h</a:t>
            </a:r>
            <a:r>
              <a:rPr kumimoji="0" sz="1400" b="0" i="1" u="none" strike="noStrike" kern="1200" cap="none" spc="-4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as</a:t>
            </a:r>
            <a:endParaRPr kumimoji="0" lang="es-ES" sz="1400" b="0" i="1" u="none" strike="noStrike" kern="1200" cap="none" spc="-4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1" u="none" strike="noStrike" kern="1200" cap="none" spc="-7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ven</a:t>
            </a:r>
            <a:r>
              <a:rPr kumimoji="0" lang="es-ES" sz="1400" b="0" i="1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i</a:t>
            </a:r>
            <a:r>
              <a:rPr kumimoji="0" lang="es-ES" sz="1400" b="0" i="1" u="none" strike="noStrike" kern="1200" cap="none" spc="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d</a:t>
            </a:r>
            <a:r>
              <a:rPr kumimoji="0" lang="es-ES" sz="1400" b="0" i="1" u="none" strike="noStrike" kern="120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o</a:t>
            </a:r>
            <a:r>
              <a:rPr kumimoji="0" lang="es-ES" sz="1400" b="0" i="1" u="none" strike="noStrike" kern="1200" cap="none" spc="-4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s-ES" sz="1400" b="0" i="1" u="none" strike="noStrike" kern="1200" cap="none" spc="-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h</a:t>
            </a:r>
            <a:r>
              <a:rPr kumimoji="0" lang="es-ES" sz="1400" b="0" i="1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oy</a:t>
            </a:r>
            <a:r>
              <a:rPr kumimoji="0" lang="es-ES" sz="1400" b="0" i="1" u="none" strike="noStrike" kern="1200" cap="none" spc="-5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,</a:t>
            </a:r>
            <a:r>
              <a:rPr kumimoji="0" lang="es-ES" sz="1400" b="0" i="1" u="none" strike="noStrike" kern="1200" cap="none" spc="-3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s-ES" sz="1400" b="0" i="1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as</a:t>
            </a:r>
            <a:r>
              <a:rPr kumimoji="0" lang="es-ES" sz="1400" b="0" i="1" u="none" strike="noStrike" kern="1200" cap="none" spc="-14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í</a:t>
            </a:r>
            <a:r>
              <a:rPr kumimoji="0" lang="es-ES" sz="1400" b="0" i="1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s-ES" sz="1400" b="0" i="1" u="none" strike="noStrike" kern="1200" cap="none" spc="5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¿</a:t>
            </a:r>
            <a:r>
              <a:rPr kumimoji="0" lang="es-ES" sz="1400" b="0" i="1" u="none" strike="noStrike" kern="1200" cap="none" spc="7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</a:t>
            </a:r>
            <a:r>
              <a:rPr kumimoji="0" lang="es-ES" sz="1400" b="0" i="1" u="none" strike="noStrike" kern="1200" cap="none" spc="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óm</a:t>
            </a:r>
            <a:r>
              <a:rPr kumimoji="0" lang="es-ES" sz="1400" b="0" i="1" u="none" strike="noStrike" kern="1200" cap="none" spc="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o</a:t>
            </a:r>
            <a:r>
              <a:rPr kumimoji="0" lang="es-ES" sz="1400" b="0" i="1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s-ES" sz="1400" b="0" i="1" u="none" strike="noStrike" kern="1200" cap="none" spc="-5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m</a:t>
            </a:r>
            <a:r>
              <a:rPr kumimoji="0" lang="es-ES" sz="1400" b="0" i="1" u="none" strike="noStrike" kern="120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e</a:t>
            </a:r>
            <a:r>
              <a:rPr kumimoji="0" lang="es-ES" sz="1400" b="0" i="1" u="none" strike="noStrike" kern="1200" cap="none" spc="-4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s-ES" sz="1400" b="0" i="1" u="none" strike="noStrike" kern="1200" cap="none" spc="-3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vo</a:t>
            </a:r>
            <a:r>
              <a:rPr kumimoji="0" lang="es-ES" sz="1400" b="0" i="1" u="none" strike="noStrike" kern="120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y</a:t>
            </a:r>
            <a:r>
              <a:rPr kumimoji="0" lang="es-ES" sz="1400" b="0" i="1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s-ES" sz="1400" b="0" i="1" u="none" strike="noStrike" kern="1200" cap="none" spc="-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a  </a:t>
            </a:r>
            <a:r>
              <a:rPr kumimoji="0" lang="es-ES" sz="1400" b="0" i="1" u="none" strike="noStrike" kern="120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poder</a:t>
            </a:r>
            <a:r>
              <a:rPr kumimoji="0" lang="es-ES" sz="1400" b="0" i="1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s-ES" sz="1400" b="0" i="1" u="none" strike="noStrike" kern="120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concentrar?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71461" y="2258288"/>
            <a:ext cx="1610739" cy="526876"/>
          </a:xfrm>
          <a:prstGeom prst="rect">
            <a:avLst/>
          </a:prstGeom>
          <a:solidFill>
            <a:srgbClr val="212121"/>
          </a:solidFill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55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sz="1200" b="0" i="0" u="none" strike="noStrike" kern="1200" cap="none" spc="-1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iradas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lascivas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53615" y="2260892"/>
            <a:ext cx="2152185" cy="526234"/>
          </a:xfrm>
          <a:prstGeom prst="rect">
            <a:avLst/>
          </a:prstGeom>
          <a:solidFill>
            <a:srgbClr val="212121"/>
          </a:solidFill>
        </p:spPr>
        <p:txBody>
          <a:bodyPr vert="horz" wrap="square" lIns="0" tIns="12700" rIns="0" bIns="0" rtlCol="0">
            <a:spAutoFit/>
          </a:bodyPr>
          <a:lstStyle/>
          <a:p>
            <a:pPr marL="635" marR="0" lvl="0" indent="0" algn="ctr" defTabSz="914400" rtl="0" eaLnBrk="1" fontAlgn="auto" latinLnBrk="0" hangingPunct="1">
              <a:lnSpc>
                <a:spcPts val="205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Tocamientos</a:t>
            </a:r>
            <a:r>
              <a:rPr kumimoji="0" sz="1200" b="0" i="0" u="none" strike="noStrike" kern="120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sz="1200" b="0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2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roces</a:t>
            </a:r>
            <a:r>
              <a:rPr kumimoji="0" sz="12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200" b="0" i="0" u="none" strike="noStrike" kern="1200" cap="none" spc="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" marR="0" lvl="0" indent="0" algn="ctr" defTabSz="914400" rtl="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acercamientos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68005" y="2824940"/>
            <a:ext cx="2895653" cy="89127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  <a:defRPr/>
            </a:pPr>
            <a:r>
              <a:rPr sz="1400" i="1" spc="70">
                <a:solidFill>
                  <a:prstClr val="black"/>
                </a:solidFill>
                <a:cs typeface="Arial" panose="020B0604020202020204" pitchFamily="34" charset="0"/>
              </a:rPr>
              <a:t>Yo te puedo ayudar con </a:t>
            </a:r>
            <a:r>
              <a:rPr sz="1400" i="1" spc="70" err="1">
                <a:solidFill>
                  <a:prstClr val="black"/>
                </a:solidFill>
                <a:cs typeface="Arial" panose="020B0604020202020204" pitchFamily="34" charset="0"/>
              </a:rPr>
              <a:t>tu</a:t>
            </a:r>
            <a:r>
              <a:rPr sz="1400" i="1" spc="7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s-PE" sz="1400" i="1" spc="70">
                <a:solidFill>
                  <a:prstClr val="black"/>
                </a:solidFill>
                <a:cs typeface="Arial" panose="020B0604020202020204" pitchFamily="34" charset="0"/>
              </a:rPr>
              <a:t>nota </a:t>
            </a:r>
            <a:r>
              <a:rPr sz="1400" i="1" spc="70" err="1">
                <a:solidFill>
                  <a:prstClr val="black"/>
                </a:solidFill>
                <a:cs typeface="Arial" panose="020B0604020202020204" pitchFamily="34" charset="0"/>
              </a:rPr>
              <a:t>si</a:t>
            </a:r>
            <a:r>
              <a:rPr sz="1400" i="1" spc="7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sz="1400" i="1" spc="70" err="1">
                <a:solidFill>
                  <a:prstClr val="black"/>
                </a:solidFill>
                <a:cs typeface="Arial" panose="020B0604020202020204" pitchFamily="34" charset="0"/>
              </a:rPr>
              <a:t>tu</a:t>
            </a:r>
            <a:r>
              <a:rPr sz="1400" i="1" spc="70">
                <a:solidFill>
                  <a:prstClr val="black"/>
                </a:solidFill>
                <a:cs typeface="Arial" panose="020B0604020202020204" pitchFamily="34" charset="0"/>
              </a:rPr>
              <a:t> me</a:t>
            </a:r>
            <a:r>
              <a:rPr lang="es-ES" sz="1400" i="1" spc="70">
                <a:solidFill>
                  <a:prstClr val="black"/>
                </a:solidFill>
                <a:cs typeface="Arial" panose="020B0604020202020204" pitchFamily="34" charset="0"/>
              </a:rPr>
              <a:t> “ayudas” también a mí, ¿me entiendes?</a:t>
            </a:r>
          </a:p>
          <a:p>
            <a:pPr marL="12700">
              <a:spcBef>
                <a:spcPts val="130"/>
              </a:spcBef>
              <a:defRPr/>
            </a:pPr>
            <a:endParaRPr lang="es-ES" sz="1400" i="1" spc="7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89063" y="2268593"/>
            <a:ext cx="2903220" cy="526234"/>
          </a:xfrm>
          <a:prstGeom prst="rect">
            <a:avLst/>
          </a:prstGeom>
          <a:solidFill>
            <a:srgbClr val="212121"/>
          </a:solidFill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5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3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Exigencias</a:t>
            </a:r>
            <a:r>
              <a:rPr kumimoji="0" sz="1200" b="0" i="0" u="none" strike="noStrike" kern="1200" cap="none" spc="-9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200" b="0" i="0" u="none" strike="noStrike" kern="1200" cap="none" spc="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sz="1200" b="0" i="0" u="none" strike="noStrike" kern="1200" cap="none" spc="-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2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proposiciones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sexuales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047861" y="2277671"/>
            <a:ext cx="1867414" cy="516360"/>
          </a:xfrm>
          <a:prstGeom prst="rect">
            <a:avLst/>
          </a:prstGeom>
          <a:solidFill>
            <a:srgbClr val="212121"/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ts val="205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Exhibición o exposición de</a:t>
            </a:r>
          </a:p>
          <a:p>
            <a:pPr marL="1270" marR="0" lvl="0" indent="0" algn="ctr" defTabSz="914400" rtl="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material pornográfico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151133" y="2786447"/>
            <a:ext cx="2152185" cy="1003416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41910" rIns="0" bIns="0" rtlCol="0">
            <a:spAutoFit/>
          </a:bodyPr>
          <a:lstStyle/>
          <a:p>
            <a:pPr marL="12700" marR="5080" lvl="0" indent="-311150" fontAlgn="auto">
              <a:lnSpc>
                <a:spcPts val="192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400" i="1" spc="70" err="1">
                <a:solidFill>
                  <a:prstClr val="black"/>
                </a:solidFill>
                <a:cs typeface="Arial" panose="020B0604020202020204" pitchFamily="34" charset="0"/>
              </a:rPr>
              <a:t>Forzar</a:t>
            </a:r>
            <a:r>
              <a:rPr sz="1400" i="1" spc="70">
                <a:solidFill>
                  <a:prstClr val="black"/>
                </a:solidFill>
                <a:cs typeface="Arial" panose="020B0604020202020204" pitchFamily="34" charset="0"/>
              </a:rPr>
              <a:t> a</a:t>
            </a:r>
            <a:r>
              <a:rPr lang="es-PE" sz="1400" i="1" spc="70">
                <a:solidFill>
                  <a:prstClr val="black"/>
                </a:solidFill>
                <a:cs typeface="Arial" panose="020B0604020202020204" pitchFamily="34" charset="0"/>
              </a:rPr>
              <a:t> un alumno o alumna</a:t>
            </a:r>
            <a:r>
              <a:rPr sz="1400" i="1" spc="7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s-PE" sz="1400" i="1" spc="70">
                <a:solidFill>
                  <a:prstClr val="black"/>
                </a:solidFill>
                <a:cs typeface="Arial" panose="020B0604020202020204" pitchFamily="34" charset="0"/>
              </a:rPr>
              <a:t>a </a:t>
            </a:r>
            <a:r>
              <a:rPr sz="1400" i="1" spc="70" err="1">
                <a:solidFill>
                  <a:prstClr val="black"/>
                </a:solidFill>
                <a:cs typeface="Arial" panose="020B0604020202020204" pitchFamily="34" charset="0"/>
              </a:rPr>
              <a:t>aceptar</a:t>
            </a:r>
            <a:r>
              <a:rPr sz="1400" i="1" spc="70">
                <a:solidFill>
                  <a:prstClr val="black"/>
                </a:solidFill>
                <a:cs typeface="Arial" panose="020B0604020202020204" pitchFamily="34" charset="0"/>
              </a:rPr>
              <a:t> un beso  al momento de saludarlo(a)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8310520" y="2794827"/>
            <a:ext cx="1671680" cy="1474699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 marR="5080" indent="-311150">
              <a:lnSpc>
                <a:spcPts val="1920"/>
              </a:lnSpc>
              <a:spcBef>
                <a:spcPts val="130"/>
              </a:spcBef>
              <a:defRPr/>
            </a:pPr>
            <a:r>
              <a:rPr sz="1400" i="1" spc="7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Mirar detenidamente una parte del cuerpo</a:t>
            </a:r>
          </a:p>
          <a:p>
            <a:pPr marL="12700" marR="5080" indent="-311150">
              <a:lnSpc>
                <a:spcPts val="1920"/>
              </a:lnSpc>
              <a:spcBef>
                <a:spcPts val="130"/>
              </a:spcBef>
              <a:defRPr/>
            </a:pPr>
            <a:r>
              <a:rPr sz="1400" i="1" spc="7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de </a:t>
            </a:r>
            <a:r>
              <a:rPr lang="es-PE" sz="1400" i="1" spc="7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un alumno </a:t>
            </a:r>
            <a:r>
              <a:rPr sz="1400" i="1" spc="7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mientras</a:t>
            </a:r>
            <a:r>
              <a:rPr sz="1400" i="1" spc="7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están conversando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0096377" y="2834604"/>
            <a:ext cx="1867414" cy="1231043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-311150" fontAlgn="auto">
              <a:lnSpc>
                <a:spcPts val="192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i="1" spc="70">
                <a:solidFill>
                  <a:prstClr val="black"/>
                </a:solidFill>
                <a:cs typeface="Arial" panose="020B0604020202020204" pitchFamily="34" charset="0"/>
              </a:rPr>
              <a:t>Envío o reenvío de imágenes o</a:t>
            </a:r>
          </a:p>
          <a:p>
            <a:pPr marL="12700" marR="5080" lvl="0" indent="-311150" fontAlgn="auto">
              <a:lnSpc>
                <a:spcPts val="192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i="1" spc="70">
                <a:solidFill>
                  <a:prstClr val="black"/>
                </a:solidFill>
                <a:cs typeface="Arial" panose="020B0604020202020204" pitchFamily="34" charset="0"/>
              </a:rPr>
              <a:t>videos íntimos a los alumnos o de sí mismo.</a:t>
            </a:r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0D04963D-E8FC-1716-DF69-DF1406A2ECC9}"/>
              </a:ext>
            </a:extLst>
          </p:cNvPr>
          <p:cNvSpPr txBox="1"/>
          <p:nvPr/>
        </p:nvSpPr>
        <p:spPr>
          <a:xfrm>
            <a:off x="367557" y="4089124"/>
            <a:ext cx="3288316" cy="945131"/>
          </a:xfrm>
          <a:prstGeom prst="rect">
            <a:avLst/>
          </a:prstGeom>
          <a:solidFill>
            <a:schemeClr val="tx1"/>
          </a:solidFill>
          <a:ln w="12700">
            <a:solidFill>
              <a:srgbClr val="C00000"/>
            </a:solidFill>
          </a:ln>
        </p:spPr>
        <p:txBody>
          <a:bodyPr vert="horz" wrap="square" lIns="0" tIns="143510" rIns="0" bIns="0" rtlCol="0">
            <a:spAutoFit/>
          </a:bodyPr>
          <a:lstStyle/>
          <a:p>
            <a:pPr marL="179705" marR="0" lvl="0" indent="0" algn="ctr" defTabSz="914400" rtl="0" eaLnBrk="1" fontAlgn="auto" latinLnBrk="0" hangingPunct="1">
              <a:lnSpc>
                <a:spcPct val="100000"/>
              </a:lnSpc>
              <a:spcBef>
                <a:spcPts val="1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C</a:t>
            </a:r>
            <a:r>
              <a:rPr kumimoji="0" sz="2800" b="1" i="0" u="none" strike="noStrike" kern="1200" cap="none" spc="2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onducta</a:t>
            </a:r>
            <a:endParaRPr kumimoji="0" sz="2800" b="1" i="0" u="none" strike="noStrike" kern="1200" cap="none" spc="2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harp Grotesk Bold 15" panose="00000806000000000000"/>
              <a:cs typeface="Arial" panose="020B0604020202020204" pitchFamily="34" charset="0"/>
            </a:endParaRPr>
          </a:p>
          <a:p>
            <a:pPr marL="181610" marR="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2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de </a:t>
            </a:r>
            <a:r>
              <a:rPr kumimoji="0" sz="2400" b="1" i="0" u="none" strike="noStrike" kern="1200" cap="none" spc="-45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naturaleza</a:t>
            </a:r>
            <a:r>
              <a:rPr kumimoji="0" sz="2400" b="1" i="0" u="none" strike="noStrike" kern="1200" cap="none" spc="-45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 </a:t>
            </a:r>
            <a:r>
              <a:rPr kumimoji="0" sz="2400" b="1" i="0" u="none" strike="noStrike" kern="1200" cap="none" spc="-45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harp Grotesk Bold 15" panose="00000806000000000000"/>
                <a:cs typeface="Arial" panose="020B0604020202020204" pitchFamily="34" charset="0"/>
              </a:rPr>
              <a:t>sexista</a:t>
            </a:r>
            <a:endParaRPr kumimoji="0" sz="2400" b="1" i="0" u="none" strike="noStrike" kern="1200" cap="none" spc="-45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harp Grotesk Bold 15" panose="00000806000000000000"/>
              <a:cs typeface="Arial" panose="020B0604020202020204" pitchFamily="34" charset="0"/>
            </a:endParaRPr>
          </a:p>
        </p:txBody>
      </p:sp>
      <p:sp>
        <p:nvSpPr>
          <p:cNvPr id="26" name="object 4">
            <a:extLst>
              <a:ext uri="{FF2B5EF4-FFF2-40B4-BE49-F238E27FC236}">
                <a16:creationId xmlns:a16="http://schemas.microsoft.com/office/drawing/2014/main" id="{DD69C129-593F-42F3-7D69-EF97B5A0B139}"/>
              </a:ext>
            </a:extLst>
          </p:cNvPr>
          <p:cNvSpPr txBox="1"/>
          <p:nvPr/>
        </p:nvSpPr>
        <p:spPr>
          <a:xfrm>
            <a:off x="3904409" y="4467433"/>
            <a:ext cx="8109752" cy="566822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45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Comportamientos o actos que promueven o refuerzan estereotipos </a:t>
            </a:r>
            <a:r>
              <a:rPr kumimoji="0" sz="1800" b="0" i="0" u="none" strike="noStrike" kern="1200" cap="none" spc="-45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negativos</a:t>
            </a:r>
            <a:r>
              <a:rPr kumimoji="0" sz="1800" b="0" i="0" u="none" strike="noStrike" kern="1200" cap="none" spc="-45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sz="1800" b="0" i="0" u="none" strike="noStrike" kern="1200" cap="none" spc="-45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en</a:t>
            </a:r>
            <a:r>
              <a:rPr kumimoji="0" lang="es-PE" sz="1800" b="0" i="0" u="none" strike="noStrike" kern="1200" cap="none" spc="-45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sz="1800" b="0" i="0" u="none" strike="noStrike" kern="1200" cap="none" spc="-45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los</a:t>
            </a:r>
            <a:r>
              <a:rPr kumimoji="0" sz="1800" b="0" i="0" u="none" strike="noStrike" kern="1200" cap="none" spc="-45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cuales las personas tienen ciertos atributos, roles o espacios sólo por </a:t>
            </a:r>
            <a:r>
              <a:rPr kumimoji="0" sz="1800" b="0" i="0" u="none" strike="noStrike" kern="1200" cap="none" spc="-45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su</a:t>
            </a:r>
            <a:r>
              <a:rPr kumimoji="0" sz="1800" b="0" i="0" u="none" strike="noStrike" kern="1200" cap="none" spc="-45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sz="1800" b="0" i="0" u="none" strike="noStrike" kern="1200" cap="none" spc="-45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género</a:t>
            </a:r>
            <a:r>
              <a:rPr kumimoji="0" lang="es-PE" sz="1800" b="0" i="0" u="none" strike="noStrike" kern="1200" cap="none" spc="-45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.</a:t>
            </a:r>
            <a:endParaRPr kumimoji="0" sz="1800" b="0" i="0" u="none" strike="noStrike" kern="1200" cap="none" spc="-45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FCBA9930-2DE4-6B72-89CD-0595E3AC0CC8}"/>
              </a:ext>
            </a:extLst>
          </p:cNvPr>
          <p:cNvSpPr txBox="1"/>
          <p:nvPr/>
        </p:nvSpPr>
        <p:spPr>
          <a:xfrm>
            <a:off x="1692088" y="5182229"/>
            <a:ext cx="2524760" cy="365741"/>
          </a:xfrm>
          <a:prstGeom prst="rect">
            <a:avLst/>
          </a:prstGeom>
          <a:solidFill>
            <a:srgbClr val="212121"/>
          </a:solidFill>
        </p:spPr>
        <p:txBody>
          <a:bodyPr vert="horz" wrap="square" lIns="0" tIns="33020" rIns="0" bIns="0" rtlCol="0">
            <a:spAutoFit/>
          </a:bodyPr>
          <a:lstStyle/>
          <a:p>
            <a:pPr marL="256540" marR="250825" lvl="0" indent="0" algn="ctr" defTabSz="914400" rtl="0" eaLnBrk="1" fontAlgn="auto" latinLnBrk="0" hangingPunct="1">
              <a:lnSpc>
                <a:spcPct val="901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Uso del género como un  atributo negativo o  despectivo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4C0566D-D4EB-1986-4E08-CAF5C6E10E3B}"/>
              </a:ext>
            </a:extLst>
          </p:cNvPr>
          <p:cNvSpPr txBox="1"/>
          <p:nvPr/>
        </p:nvSpPr>
        <p:spPr>
          <a:xfrm>
            <a:off x="1692087" y="5790685"/>
            <a:ext cx="2463249" cy="38151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1" u="none" strike="noStrike" kern="120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¡Pero qué sensible estás, ya </a:t>
            </a:r>
            <a:r>
              <a:rPr kumimoji="0" sz="1200" b="0" i="1" u="none" strike="noStrike" kern="1200" cap="none" spc="-3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pareces</a:t>
            </a:r>
            <a:r>
              <a:rPr kumimoji="0" sz="1200" b="0" i="1" u="none" strike="noStrike" kern="120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sz="1200" b="0" i="1" u="none" strike="noStrike" kern="1200" cap="none" spc="-3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una</a:t>
            </a:r>
            <a:r>
              <a:rPr kumimoji="0" lang="es-ES" sz="1200" b="0" i="1" u="none" strike="noStrike" kern="120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sz="1200" b="0" i="1" u="none" strike="noStrike" kern="1200" cap="none" spc="-3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mujercita</a:t>
            </a:r>
            <a:r>
              <a:rPr kumimoji="0" sz="1200" b="0" i="1" u="none" strike="noStrike" kern="120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!</a:t>
            </a: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33BD5559-3737-3CA3-0786-AD3BC0B997B8}"/>
              </a:ext>
            </a:extLst>
          </p:cNvPr>
          <p:cNvSpPr txBox="1"/>
          <p:nvPr/>
        </p:nvSpPr>
        <p:spPr>
          <a:xfrm>
            <a:off x="8798013" y="5215424"/>
            <a:ext cx="2524760" cy="532582"/>
          </a:xfrm>
          <a:prstGeom prst="rect">
            <a:avLst/>
          </a:prstGeom>
          <a:solidFill>
            <a:srgbClr val="212121"/>
          </a:solidFill>
        </p:spPr>
        <p:txBody>
          <a:bodyPr vert="horz" wrap="square" lIns="0" tIns="33655" rIns="0" bIns="0" rtlCol="0">
            <a:spAutoFit/>
          </a:bodyPr>
          <a:lstStyle/>
          <a:p>
            <a:pPr marL="256540" marR="250825" lvl="0" indent="-2540" algn="ctr" defTabSz="914400" rtl="0" eaLnBrk="1" fontAlgn="auto" latinLnBrk="0" hangingPunct="1">
              <a:lnSpc>
                <a:spcPct val="901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Asignar o justificar  comportamientos debido al  género de la persona</a:t>
            </a: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44AD1B19-618D-1482-50DE-FA2EC9565F33}"/>
              </a:ext>
            </a:extLst>
          </p:cNvPr>
          <p:cNvSpPr txBox="1"/>
          <p:nvPr/>
        </p:nvSpPr>
        <p:spPr>
          <a:xfrm>
            <a:off x="5204139" y="5798985"/>
            <a:ext cx="2524760" cy="21608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31115" rIns="0" bIns="0" rtlCol="0">
            <a:spAutoFit/>
          </a:bodyPr>
          <a:lstStyle/>
          <a:p>
            <a:pPr marL="443865" marR="5080" lvl="0" indent="-43180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1" u="none" strike="noStrike" kern="120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Este curso debe ser dictado por hombre.</a:t>
            </a:r>
            <a:endParaRPr kumimoji="0" sz="1200" b="0" i="1" u="none" strike="noStrike" kern="1200" cap="none" spc="-3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C59F2D36-E517-B661-2B88-8172C5E49A61}"/>
              </a:ext>
            </a:extLst>
          </p:cNvPr>
          <p:cNvSpPr txBox="1"/>
          <p:nvPr/>
        </p:nvSpPr>
        <p:spPr>
          <a:xfrm>
            <a:off x="5204139" y="5187136"/>
            <a:ext cx="2524760" cy="369588"/>
          </a:xfrm>
          <a:prstGeom prst="rect">
            <a:avLst/>
          </a:prstGeom>
          <a:solidFill>
            <a:srgbClr val="212121"/>
          </a:solidFill>
        </p:spPr>
        <p:txBody>
          <a:bodyPr vert="horz" wrap="square" lIns="0" tIns="36830" rIns="0" bIns="0" rtlCol="0">
            <a:spAutoFit/>
          </a:bodyPr>
          <a:lstStyle/>
          <a:p>
            <a:pPr marL="256540" marR="250825" lvl="0" indent="-2540" algn="ctr" defTabSz="914400" rtl="0" eaLnBrk="1" fontAlgn="auto" latinLnBrk="0" hangingPunct="1">
              <a:lnSpc>
                <a:spcPct val="901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Definición de roles o  espacios solo de hombres o  de mujeres</a:t>
            </a: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7A472E3E-022E-2E4D-6FE3-EC3A5E3CE8D7}"/>
              </a:ext>
            </a:extLst>
          </p:cNvPr>
          <p:cNvSpPr txBox="1"/>
          <p:nvPr/>
        </p:nvSpPr>
        <p:spPr>
          <a:xfrm>
            <a:off x="8798014" y="5798985"/>
            <a:ext cx="2524760" cy="38151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2065" rIns="0" bIns="0" rtlCol="0">
            <a:spAutoFit/>
          </a:bodyPr>
          <a:lstStyle/>
          <a:p>
            <a:pPr marL="443865" marR="5080" lvl="0" indent="-43180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1" u="none" strike="noStrike" kern="120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Es que él así, como es hombre no puede  controlarse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1BD203C0-49D2-D86E-46C4-01717FA3B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14" b="91367" l="78415" r="98145">
                        <a14:foregroundMark x1="84486" y1="30216" x2="84486" y2="48201"/>
                        <a14:foregroundMark x1="87690" y1="7914" x2="87690" y2="7914"/>
                        <a14:foregroundMark x1="90051" y1="8633" x2="85329" y2="21583"/>
                        <a14:foregroundMark x1="85329" y1="21583" x2="84992" y2="60432"/>
                        <a14:foregroundMark x1="84992" y1="60432" x2="93929" y2="64029"/>
                        <a14:foregroundMark x1="93929" y1="64029" x2="91568" y2="33813"/>
                        <a14:foregroundMark x1="91568" y1="33813" x2="86509" y2="29496"/>
                        <a14:foregroundMark x1="86509" y1="29496" x2="80438" y2="41727"/>
                        <a14:foregroundMark x1="80438" y1="41727" x2="80101" y2="62590"/>
                        <a14:foregroundMark x1="86003" y1="43165" x2="85497" y2="66187"/>
                        <a14:foregroundMark x1="85497" y1="66187" x2="88870" y2="82734"/>
                        <a14:foregroundMark x1="93929" y1="27338" x2="95953" y2="65468"/>
                        <a14:foregroundMark x1="95953" y1="65468" x2="88364" y2="77698"/>
                        <a14:foregroundMark x1="83137" y1="76259" x2="88870" y2="86331"/>
                        <a14:foregroundMark x1="88870" y1="86331" x2="90556" y2="86331"/>
                        <a14:foregroundMark x1="95616" y1="79137" x2="82799" y2="38129"/>
                        <a14:foregroundMark x1="82799" y1="38129" x2="81619" y2="24460"/>
                        <a14:foregroundMark x1="89545" y1="17986" x2="96627" y2="45324"/>
                        <a14:foregroundMark x1="93086" y1="19424" x2="96965" y2="46763"/>
                        <a14:foregroundMark x1="96796" y1="74101" x2="97639" y2="51799"/>
                        <a14:foregroundMark x1="97639" y1="51799" x2="97639" y2="50360"/>
                        <a14:foregroundMark x1="96459" y1="34532" x2="96459" y2="34532"/>
                        <a14:foregroundMark x1="94941" y1="24460" x2="83980" y2="17986"/>
                        <a14:foregroundMark x1="80776" y1="66187" x2="84654" y2="79856"/>
                        <a14:foregroundMark x1="95784" y1="77698" x2="86003" y2="88489"/>
                        <a14:foregroundMark x1="89376" y1="91367" x2="86847" y2="89209"/>
                        <a14:foregroundMark x1="97976" y1="43165" x2="98145" y2="53237"/>
                      </a14:backgroundRemoval>
                    </a14:imgEffect>
                  </a14:imgLayer>
                </a14:imgProps>
              </a:ext>
            </a:extLst>
          </a:blip>
          <a:srcRect l="76036"/>
          <a:stretch/>
        </p:blipFill>
        <p:spPr>
          <a:xfrm>
            <a:off x="10522351" y="184864"/>
            <a:ext cx="1311095" cy="128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58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4100" y="226012"/>
            <a:ext cx="2598420" cy="11830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spc="165">
                <a:solidFill>
                  <a:srgbClr val="C00000"/>
                </a:solidFill>
                <a:latin typeface="Sharp Grotesk Bold 15" panose="00000806000000000000"/>
              </a:rPr>
              <a:t>¡No</a:t>
            </a:r>
            <a:r>
              <a:rPr sz="3800" spc="-229">
                <a:solidFill>
                  <a:srgbClr val="C00000"/>
                </a:solidFill>
                <a:latin typeface="Sharp Grotesk Bold 15" panose="00000806000000000000"/>
              </a:rPr>
              <a:t> </a:t>
            </a:r>
            <a:r>
              <a:rPr sz="3800" spc="50">
                <a:solidFill>
                  <a:srgbClr val="C00000"/>
                </a:solidFill>
                <a:latin typeface="Sharp Grotesk Bold 15" panose="00000806000000000000"/>
              </a:rPr>
              <a:t>olvidar!</a:t>
            </a:r>
            <a:endParaRPr sz="3800">
              <a:latin typeface="Sharp Grotesk Bold 15" panose="0000080600000000000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4100" y="1464944"/>
            <a:ext cx="649605" cy="0"/>
          </a:xfrm>
          <a:custGeom>
            <a:avLst/>
            <a:gdLst/>
            <a:ahLst/>
            <a:cxnLst/>
            <a:rect l="l" t="t" r="r" b="b"/>
            <a:pathLst>
              <a:path w="649605">
                <a:moveTo>
                  <a:pt x="0" y="0"/>
                </a:moveTo>
                <a:lnTo>
                  <a:pt x="649274" y="0"/>
                </a:lnTo>
              </a:path>
            </a:pathLst>
          </a:custGeom>
          <a:ln w="190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rp Grotesk Bold 15" panose="00000806000000000000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88053" y="2816700"/>
            <a:ext cx="2991563" cy="298621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800600" y="577641"/>
            <a:ext cx="6679016" cy="433452"/>
          </a:xfrm>
          <a:prstGeom prst="rect">
            <a:avLst/>
          </a:prstGeom>
          <a:solidFill>
            <a:srgbClr val="FFF1CC"/>
          </a:solidFill>
        </p:spPr>
        <p:txBody>
          <a:bodyPr vert="horz" wrap="square" lIns="0" tIns="2540" rIns="0" bIns="0" rtlCol="0">
            <a:spAutoFit/>
          </a:bodyPr>
          <a:lstStyle/>
          <a:p>
            <a:pPr marL="149225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1" i="0" u="none" strike="noStrike" kern="120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Calibri"/>
              </a:rPr>
              <a:t>¡Respetémonos!</a:t>
            </a:r>
            <a:r>
              <a:rPr kumimoji="0" sz="1900" b="1" i="0" u="none" strike="noStrike" kern="1200" cap="none" spc="7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Calibri"/>
              </a:rPr>
              <a:t> </a:t>
            </a:r>
            <a:r>
              <a:rPr kumimoji="0" sz="2800" b="1" i="0" u="none" strike="noStrike" kern="1200" cap="none" spc="-25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harp Grotesk Bold 15" panose="00000806000000000000"/>
                <a:cs typeface="Calibri"/>
              </a:rPr>
              <a:t>Tolerancia</a:t>
            </a:r>
            <a:r>
              <a:rPr kumimoji="0" sz="2800" b="1" i="0" u="none" strike="noStrike" kern="1200" cap="none" spc="5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harp Grotesk Bold 15" panose="00000806000000000000"/>
                <a:cs typeface="Calibri"/>
              </a:rPr>
              <a:t> </a:t>
            </a:r>
            <a:r>
              <a:rPr kumimoji="0" sz="2800" b="1" i="0" u="none" strike="noStrike" kern="1200" cap="none" spc="-1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harp Grotesk Bold 15" panose="00000806000000000000"/>
                <a:cs typeface="Calibri"/>
              </a:rPr>
              <a:t>CERO</a:t>
            </a:r>
            <a:r>
              <a:rPr kumimoji="0" sz="2800" b="1" i="0" u="none" strike="noStrike" kern="1200" cap="none" spc="1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harp Grotesk Bold 15" panose="00000806000000000000"/>
                <a:cs typeface="Calibri"/>
              </a:rPr>
              <a:t> </a:t>
            </a:r>
            <a:r>
              <a:rPr kumimoji="0" sz="1900" b="1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Calibri"/>
              </a:rPr>
              <a:t>al</a:t>
            </a:r>
            <a:r>
              <a:rPr kumimoji="0" sz="1900" b="1" i="0" u="none" strike="noStrike" kern="1200" cap="none" spc="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Calibri"/>
              </a:rPr>
              <a:t> </a:t>
            </a:r>
            <a:r>
              <a:rPr kumimoji="0" sz="1900" b="1" i="0" u="none" strike="noStrike" kern="120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Calibri"/>
              </a:rPr>
              <a:t>hostigamiento</a:t>
            </a:r>
            <a:r>
              <a:rPr kumimoji="0" sz="1900" b="1" i="0" u="none" strike="noStrike" kern="1200" cap="none" spc="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Calibri"/>
              </a:rPr>
              <a:t> </a:t>
            </a:r>
            <a:r>
              <a:rPr kumimoji="0" sz="1900" b="1" i="0" u="none" strike="noStrike" kern="120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  <a:cs typeface="Calibri"/>
              </a:rPr>
              <a:t>sexual.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rp Grotesk Bold 15" panose="00000806000000000000"/>
              <a:cs typeface="Calibri"/>
            </a:endParaRPr>
          </a:p>
        </p:txBody>
      </p:sp>
      <p:grpSp>
        <p:nvGrpSpPr>
          <p:cNvPr id="13" name="object 5">
            <a:extLst>
              <a:ext uri="{FF2B5EF4-FFF2-40B4-BE49-F238E27FC236}">
                <a16:creationId xmlns:a16="http://schemas.microsoft.com/office/drawing/2014/main" id="{4ECC980F-A2ED-EFD4-F368-C255FFC93A31}"/>
              </a:ext>
            </a:extLst>
          </p:cNvPr>
          <p:cNvGrpSpPr/>
          <p:nvPr/>
        </p:nvGrpSpPr>
        <p:grpSpPr>
          <a:xfrm>
            <a:off x="7620001" y="5548384"/>
            <a:ext cx="4271903" cy="992823"/>
            <a:chOff x="7556840" y="5503958"/>
            <a:chExt cx="4142027" cy="969537"/>
          </a:xfrm>
        </p:grpSpPr>
        <p:pic>
          <p:nvPicPr>
            <p:cNvPr id="15" name="object 9">
              <a:extLst>
                <a:ext uri="{FF2B5EF4-FFF2-40B4-BE49-F238E27FC236}">
                  <a16:creationId xmlns:a16="http://schemas.microsoft.com/office/drawing/2014/main" id="{432FE106-A4D8-D4D5-055B-0BC0003B2A5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47783" y="5787648"/>
              <a:ext cx="2685856" cy="402159"/>
            </a:xfrm>
            <a:prstGeom prst="rect">
              <a:avLst/>
            </a:prstGeom>
          </p:spPr>
        </p:pic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4054D7BC-7FB2-3DE4-EFDD-793EA401446A}"/>
                </a:ext>
              </a:extLst>
            </p:cNvPr>
            <p:cNvSpPr/>
            <p:nvPr/>
          </p:nvSpPr>
          <p:spPr>
            <a:xfrm>
              <a:off x="7556840" y="5503958"/>
              <a:ext cx="4142027" cy="969537"/>
            </a:xfrm>
            <a:custGeom>
              <a:avLst/>
              <a:gdLst/>
              <a:ahLst/>
              <a:cxnLst/>
              <a:rect l="l" t="t" r="r" b="b"/>
              <a:pathLst>
                <a:path w="2870200" h="647700">
                  <a:moveTo>
                    <a:pt x="2870200" y="647700"/>
                  </a:moveTo>
                  <a:lnTo>
                    <a:pt x="0" y="647700"/>
                  </a:lnTo>
                  <a:lnTo>
                    <a:pt x="0" y="0"/>
                  </a:lnTo>
                  <a:lnTo>
                    <a:pt x="2870200" y="0"/>
                  </a:lnTo>
                  <a:lnTo>
                    <a:pt x="2870200" y="647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Bold 15" panose="00000806000000000000"/>
              </a:endParaRPr>
            </a:p>
          </p:txBody>
        </p:sp>
      </p:grpSp>
      <p:sp>
        <p:nvSpPr>
          <p:cNvPr id="4" name="object 4"/>
          <p:cNvSpPr txBox="1"/>
          <p:nvPr/>
        </p:nvSpPr>
        <p:spPr>
          <a:xfrm>
            <a:off x="763244" y="1671588"/>
            <a:ext cx="7617514" cy="45108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0" marR="0" lvl="1" indent="-285750" fontAlgn="auto">
              <a:lnSpc>
                <a:spcPts val="236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>
                <a:solidFill>
                  <a:srgbClr val="000000"/>
                </a:solidFill>
                <a:latin typeface="+mj-lt"/>
              </a:rPr>
              <a:t>Esta prohibido entablar una relación de amistad o tener una relación sentimental con los alumnos de la institución.</a:t>
            </a:r>
          </a:p>
          <a:p>
            <a:pPr marL="0" marR="0" lvl="1" indent="-285750" fontAlgn="auto">
              <a:lnSpc>
                <a:spcPts val="236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>
                <a:solidFill>
                  <a:srgbClr val="000000"/>
                </a:solidFill>
                <a:latin typeface="+mj-lt"/>
              </a:rPr>
              <a:t>Todos tenemos derecho a un  ambiente seguro y cómodo.</a:t>
            </a:r>
          </a:p>
          <a:p>
            <a:pPr marL="0" marR="0" lvl="1" indent="-285750" fontAlgn="auto">
              <a:lnSpc>
                <a:spcPts val="236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>
                <a:solidFill>
                  <a:srgbClr val="000000"/>
                </a:solidFill>
                <a:latin typeface="+mj-lt"/>
              </a:rPr>
              <a:t>El hostigamiento sexual no es una broma o algo que solo  las personas muy sensibles pueden ver. Es un asunto real y  actual que debe ser tratado con seriedad y sensibilidad.</a:t>
            </a:r>
          </a:p>
          <a:p>
            <a:pPr marL="0" marR="0" lvl="1" indent="-285750" fontAlgn="auto">
              <a:lnSpc>
                <a:spcPts val="236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>
                <a:solidFill>
                  <a:srgbClr val="000000"/>
                </a:solidFill>
                <a:latin typeface="+mj-lt"/>
              </a:rPr>
              <a:t>Los líderes de la institución, Comité y RRHH son responsables de liderar una cultura  de prevención del hostigamiento sexual.</a:t>
            </a:r>
          </a:p>
          <a:p>
            <a:pPr marL="0" marR="0" lvl="1" indent="-285750" fontAlgn="auto">
              <a:lnSpc>
                <a:spcPts val="236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>
                <a:solidFill>
                  <a:srgbClr val="000000"/>
                </a:solidFill>
                <a:latin typeface="+mj-lt"/>
              </a:rPr>
              <a:t>Recuerda que, si el caso de hostigamiento involucra a estudiantes, debes indicarle lo reporte a </a:t>
            </a:r>
            <a:r>
              <a:rPr lang="es-PE" sz="1600">
                <a:solidFill>
                  <a:srgbClr val="000000"/>
                </a:solidFill>
                <a:latin typeface="+mj-lt"/>
              </a:rPr>
              <a:t>reportahostigamientosexual@upn.edu.pe , y tú debes reportarlo al DAS</a:t>
            </a:r>
          </a:p>
          <a:p>
            <a:pPr marL="0" marR="0" lvl="1" indent="0" fontAlgn="auto">
              <a:lnSpc>
                <a:spcPts val="236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600">
                <a:solidFill>
                  <a:srgbClr val="000000"/>
                </a:solidFill>
                <a:latin typeface="+mj-lt"/>
              </a:rPr>
              <a:t>**  Si la denuncia es de un caso entre colaboradores, el acto debe ser denunciado a    relacioneslaborales@laureate.pe</a:t>
            </a:r>
          </a:p>
          <a:p>
            <a:pPr marL="0" marR="0" lvl="1" indent="-285750" fontAlgn="auto">
              <a:lnSpc>
                <a:spcPts val="236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PE" sz="1600">
                <a:solidFill>
                  <a:srgbClr val="000000"/>
                </a:solidFill>
                <a:latin typeface="+mj-lt"/>
              </a:rPr>
              <a:t>De comprobarse los hechos denunciados, las consecuencia podrían ser: El despido e Inhabilitación del ejercicio de la docencia en cualquier institución.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PE" sz="1500" b="0" i="0" u="none" strike="noStrike" kern="1200" cap="none" spc="-3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500" b="0" i="0" u="none" strike="noStrike" kern="1200" cap="none" spc="-3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ahoma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8065930-B43C-7E9B-DBA3-8E69211679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878"/>
          <a:stretch/>
        </p:blipFill>
        <p:spPr>
          <a:xfrm>
            <a:off x="9262533" y="1488505"/>
            <a:ext cx="2629370" cy="6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42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91613-95C2-AA12-6355-C54130419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0C1EF6F-33C5-4E9D-0FE1-2FA7B8BB3553}"/>
              </a:ext>
            </a:extLst>
          </p:cNvPr>
          <p:cNvSpPr txBox="1"/>
          <p:nvPr/>
        </p:nvSpPr>
        <p:spPr>
          <a:xfrm>
            <a:off x="587117" y="2427187"/>
            <a:ext cx="10570878" cy="2003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600" dirty="0">
                <a:solidFill>
                  <a:prstClr val="black"/>
                </a:solidFill>
                <a:latin typeface="Sharp Grotesk Bold 15"/>
              </a:rPr>
              <a:t>CITAR Y REFERENCIAS A AUTORES REFERENCIADOS EN PRESENTACIÓN DOCENTE</a:t>
            </a:r>
            <a:endParaRPr kumimoji="0" lang="es-ES" sz="4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rp Grotesk Bold 15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360234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B5D4C77-5C9D-5667-AA44-741E05406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361" y="773200"/>
            <a:ext cx="8733277" cy="53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79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D92A42D-A4CA-3B4F-1E5E-6B4AE49B6ABE}"/>
              </a:ext>
            </a:extLst>
          </p:cNvPr>
          <p:cNvSpPr txBox="1"/>
          <p:nvPr/>
        </p:nvSpPr>
        <p:spPr>
          <a:xfrm>
            <a:off x="1200575" y="2413337"/>
            <a:ext cx="8590031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s-ES" sz="4600">
                <a:latin typeface="Sharp Grotesk Bold 15"/>
                <a:ea typeface="+mj-ea"/>
                <a:cs typeface="+mj-cs"/>
              </a:rPr>
              <a:t>EXPERIENCIA Y FIDELIZACIÓN DOCENTE</a:t>
            </a:r>
          </a:p>
        </p:txBody>
      </p:sp>
    </p:spTree>
    <p:extLst>
      <p:ext uri="{BB962C8B-B14F-4D97-AF65-F5344CB8AC3E}">
        <p14:creationId xmlns:p14="http://schemas.microsoft.com/office/powerpoint/2010/main" val="160518427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ECB48-422B-7E57-1CB7-41A0CDA40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7CEC33-44CE-3374-EA17-59089B62EC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9D3CDB4-D0E3-018A-E847-F7C4DF1B21D6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955" t="19595" r="482" b="2678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068846A-3CCE-7DC9-14FC-A680DE446A4E}"/>
              </a:ext>
            </a:extLst>
          </p:cNvPr>
          <p:cNvSpPr/>
          <p:nvPr/>
        </p:nvSpPr>
        <p:spPr>
          <a:xfrm>
            <a:off x="563030" y="2097156"/>
            <a:ext cx="3402683" cy="44229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102784E2-B525-B0BA-2B17-6B6B25A78586}"/>
              </a:ext>
            </a:extLst>
          </p:cNvPr>
          <p:cNvSpPr/>
          <p:nvPr/>
        </p:nvSpPr>
        <p:spPr>
          <a:xfrm>
            <a:off x="2003088" y="272241"/>
            <a:ext cx="5158409" cy="589718"/>
          </a:xfrm>
          <a:prstGeom prst="roundRect">
            <a:avLst/>
          </a:prstGeom>
          <a:solidFill>
            <a:srgbClr val="95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538CF043-E3A2-ACAF-02E4-0FBD183EDF3A}"/>
              </a:ext>
            </a:extLst>
          </p:cNvPr>
          <p:cNvSpPr txBox="1">
            <a:spLocks/>
          </p:cNvSpPr>
          <p:nvPr/>
        </p:nvSpPr>
        <p:spPr>
          <a:xfrm>
            <a:off x="1980454" y="344035"/>
            <a:ext cx="5163073" cy="77889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2400" b="1">
                <a:solidFill>
                  <a:schemeClr val="bg1"/>
                </a:solidFill>
                <a:latin typeface="Sharp Grotesk SemiBold 15" panose="00000706000000000000" pitchFamily="50" charset="0"/>
                <a:ea typeface="Calibri" panose="020F0502020204030204" pitchFamily="34" charset="0"/>
              </a:rPr>
              <a:t>EXPERIENCIA Y FIDELIZACIÓN DOCENTE</a:t>
            </a:r>
            <a:endParaRPr lang="es-ES" sz="2400" b="1">
              <a:solidFill>
                <a:schemeClr val="bg1"/>
              </a:solidFill>
              <a:latin typeface="Sharp Grotesk SemiBold 15" panose="00000706000000000000" pitchFamily="50" charset="0"/>
            </a:endParaRPr>
          </a:p>
        </p:txBody>
      </p:sp>
      <p:sp>
        <p:nvSpPr>
          <p:cNvPr id="10" name="Título 3">
            <a:extLst>
              <a:ext uri="{FF2B5EF4-FFF2-40B4-BE49-F238E27FC236}">
                <a16:creationId xmlns:a16="http://schemas.microsoft.com/office/drawing/2014/main" id="{6903F0FD-C9E0-00EC-25F3-59D7377267C5}"/>
              </a:ext>
            </a:extLst>
          </p:cNvPr>
          <p:cNvSpPr txBox="1">
            <a:spLocks/>
          </p:cNvSpPr>
          <p:nvPr/>
        </p:nvSpPr>
        <p:spPr>
          <a:xfrm>
            <a:off x="563030" y="1070218"/>
            <a:ext cx="8002586" cy="88186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Sharp Grotesk Bold 15" panose="00000806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PE" sz="1400">
                <a:latin typeface="Telegraf UltraBold" panose="00000900000000000000" pitchFamily="50" charset="0"/>
              </a:rPr>
              <a:t>Fortalecemos la experiencia de tu trayectoria en UPN, promoviendo tu bienestar, compromiso y desarrollo profesional a través de diversas iniciativas.</a:t>
            </a:r>
          </a:p>
          <a:p>
            <a:pPr algn="ctr"/>
            <a:endParaRPr lang="es-PE" sz="1400" b="1">
              <a:solidFill>
                <a:schemeClr val="bg1"/>
              </a:solidFill>
              <a:latin typeface="Telegraf UltraBold" panose="00000900000000000000" pitchFamily="50" charset="0"/>
            </a:endParaRPr>
          </a:p>
          <a:p>
            <a:pPr algn="ctr"/>
            <a:r>
              <a:rPr lang="es-PE" sz="1400">
                <a:latin typeface="Telegraf UltraBold" panose="00000900000000000000" pitchFamily="50" charset="0"/>
              </a:rPr>
              <a:t>Conoce nuestros principales canales donde recibirás las últimas noticias:</a:t>
            </a:r>
            <a:endParaRPr lang="es-PE" sz="1400" b="1">
              <a:solidFill>
                <a:schemeClr val="bg1"/>
              </a:solidFill>
              <a:latin typeface="Telegraf UltraBold" panose="00000900000000000000" pitchFamily="50" charset="0"/>
            </a:endParaRPr>
          </a:p>
        </p:txBody>
      </p:sp>
      <p:pic>
        <p:nvPicPr>
          <p:cNvPr id="11" name="Imagen 10" descr="Mujer de pie con traje de color negro&#10;&#10;El contenido generado por IA puede ser incorrecto.">
            <a:extLst>
              <a:ext uri="{FF2B5EF4-FFF2-40B4-BE49-F238E27FC236}">
                <a16:creationId xmlns:a16="http://schemas.microsoft.com/office/drawing/2014/main" id="{660EB4FB-DB6E-7613-15A7-0C6C36D58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8" t="13182" r="21133" b="32614"/>
          <a:stretch/>
        </p:blipFill>
        <p:spPr>
          <a:xfrm flipH="1">
            <a:off x="8306904" y="178992"/>
            <a:ext cx="3862463" cy="6679008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690C443D-BB6B-B9D5-BE91-BFAA3AA5B965}"/>
              </a:ext>
            </a:extLst>
          </p:cNvPr>
          <p:cNvSpPr/>
          <p:nvPr/>
        </p:nvSpPr>
        <p:spPr>
          <a:xfrm>
            <a:off x="4202346" y="2097156"/>
            <a:ext cx="4386658" cy="449287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3" name="Gráfico 12">
            <a:hlinkClick r:id="rId5"/>
            <a:extLst>
              <a:ext uri="{FF2B5EF4-FFF2-40B4-BE49-F238E27FC236}">
                <a16:creationId xmlns:a16="http://schemas.microsoft.com/office/drawing/2014/main" id="{E25333E5-6E7A-6BAB-0516-F137BA9B5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55894" y="3714781"/>
            <a:ext cx="2855015" cy="2767617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9B804FDE-373E-7EC2-3519-7E6C5AC4F590}"/>
              </a:ext>
            </a:extLst>
          </p:cNvPr>
          <p:cNvSpPr txBox="1">
            <a:spLocks/>
          </p:cNvSpPr>
          <p:nvPr/>
        </p:nvSpPr>
        <p:spPr>
          <a:xfrm>
            <a:off x="4282179" y="2978647"/>
            <a:ext cx="4283437" cy="7788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1500">
                <a:latin typeface="Sharp Grotesk SemiBold 15" panose="00000706000000000000" pitchFamily="50" charset="0"/>
                <a:ea typeface="Calibri" panose="020F0502020204030204" pitchFamily="34" charset="0"/>
              </a:rPr>
              <a:t>Conoce nuestro nuevo medio informativo en WhatsApp donde encontrarás las últimas novedades, beneficios, noticias institucionales, capacitaciones, sorteos y más.</a:t>
            </a:r>
            <a:endParaRPr lang="es-ES" sz="1500">
              <a:latin typeface="Sharp Grotesk SemiBold 15" panose="00000706000000000000" pitchFamily="50" charset="0"/>
            </a:endParaRPr>
          </a:p>
        </p:txBody>
      </p:sp>
      <p:sp>
        <p:nvSpPr>
          <p:cNvPr id="17" name="Título 3">
            <a:extLst>
              <a:ext uri="{FF2B5EF4-FFF2-40B4-BE49-F238E27FC236}">
                <a16:creationId xmlns:a16="http://schemas.microsoft.com/office/drawing/2014/main" id="{9E13073E-7299-FD9B-8EDA-762FCF4C97D8}"/>
              </a:ext>
            </a:extLst>
          </p:cNvPr>
          <p:cNvSpPr txBox="1">
            <a:spLocks/>
          </p:cNvSpPr>
          <p:nvPr/>
        </p:nvSpPr>
        <p:spPr>
          <a:xfrm>
            <a:off x="4402159" y="2377905"/>
            <a:ext cx="3987031" cy="508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Sharp Grotesk Bold 15" panose="00000806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ES" sz="3200" b="1">
                <a:solidFill>
                  <a:schemeClr val="bg1"/>
                </a:solidFill>
              </a:rPr>
              <a:t>¡ÚNETE A COMUNIDAD UPN!</a:t>
            </a:r>
            <a:endParaRPr lang="es-PE" sz="3200" b="1">
              <a:solidFill>
                <a:schemeClr val="bg1"/>
              </a:solidFill>
            </a:endParaRP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3DFA62E5-2121-AA0C-D221-A721C4ECCF73}"/>
              </a:ext>
            </a:extLst>
          </p:cNvPr>
          <p:cNvSpPr txBox="1">
            <a:spLocks/>
          </p:cNvSpPr>
          <p:nvPr/>
        </p:nvSpPr>
        <p:spPr>
          <a:xfrm>
            <a:off x="4447452" y="4258423"/>
            <a:ext cx="1308442" cy="1272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2000">
                <a:solidFill>
                  <a:schemeClr val="bg1"/>
                </a:solidFill>
                <a:latin typeface="Sharp Grotesk SemiBold 15" panose="00000706000000000000" pitchFamily="50" charset="0"/>
                <a:ea typeface="Calibri" panose="020F0502020204030204" pitchFamily="34" charset="0"/>
              </a:rPr>
              <a:t>INGRESA SEGÚN TU CAMPUS DESIGNADO:</a:t>
            </a:r>
            <a:endParaRPr lang="es-ES" sz="2000">
              <a:solidFill>
                <a:schemeClr val="bg1"/>
              </a:solidFill>
              <a:latin typeface="Sharp Grotesk SemiBold 15" panose="00000706000000000000" pitchFamily="50" charset="0"/>
            </a:endParaRPr>
          </a:p>
        </p:txBody>
      </p:sp>
      <p:sp>
        <p:nvSpPr>
          <p:cNvPr id="22" name="Título 3">
            <a:extLst>
              <a:ext uri="{FF2B5EF4-FFF2-40B4-BE49-F238E27FC236}">
                <a16:creationId xmlns:a16="http://schemas.microsoft.com/office/drawing/2014/main" id="{B50F477A-4F79-B60A-790A-12A858FF5F4D}"/>
              </a:ext>
            </a:extLst>
          </p:cNvPr>
          <p:cNvSpPr txBox="1">
            <a:spLocks/>
          </p:cNvSpPr>
          <p:nvPr/>
        </p:nvSpPr>
        <p:spPr>
          <a:xfrm>
            <a:off x="828930" y="2463123"/>
            <a:ext cx="2957164" cy="952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Sharp Grotesk Bold 15" panose="00000806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ES" sz="3200" b="1">
                <a:solidFill>
                  <a:schemeClr val="bg1"/>
                </a:solidFill>
              </a:rPr>
              <a:t>BUZÓN</a:t>
            </a:r>
          </a:p>
          <a:p>
            <a:pPr algn="ctr"/>
            <a:r>
              <a:rPr lang="es-ES" sz="3200" b="1">
                <a:solidFill>
                  <a:schemeClr val="bg1"/>
                </a:solidFill>
              </a:rPr>
              <a:t>COMÚNÍCATE UPN</a:t>
            </a:r>
            <a:endParaRPr lang="es-PE" sz="3200" b="1">
              <a:solidFill>
                <a:schemeClr val="bg1"/>
              </a:solidFill>
            </a:endParaRP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C67E1E22-21EB-C4DB-C84D-C672174D57C2}"/>
              </a:ext>
            </a:extLst>
          </p:cNvPr>
          <p:cNvSpPr txBox="1">
            <a:spLocks/>
          </p:cNvSpPr>
          <p:nvPr/>
        </p:nvSpPr>
        <p:spPr>
          <a:xfrm>
            <a:off x="651648" y="4015846"/>
            <a:ext cx="3225445" cy="878797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1500">
                <a:effectLst/>
                <a:latin typeface="Sharp Grotesk SemiBold 15" panose="00000706000000000000" pitchFamily="50" charset="0"/>
              </a:rPr>
              <a:t>Buzón de correo institucional donde compartimos comunicaciones oficiales a toda la comunidad académica.</a:t>
            </a:r>
            <a:endParaRPr lang="es-PE" sz="1500">
              <a:latin typeface="Sharp Grotesk SemiBold 15" panose="00000706000000000000" pitchFamily="50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BDEA53F-E5BB-2567-ACC4-51775B4AEAC0}"/>
              </a:ext>
            </a:extLst>
          </p:cNvPr>
          <p:cNvSpPr txBox="1"/>
          <p:nvPr/>
        </p:nvSpPr>
        <p:spPr>
          <a:xfrm>
            <a:off x="651649" y="5211015"/>
            <a:ext cx="3225444" cy="3231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PE" sz="1500">
                <a:solidFill>
                  <a:schemeClr val="bg1"/>
                </a:solidFill>
                <a:effectLst/>
                <a:latin typeface="Sharp Grotesk SemiBold 15" panose="00000706000000000000" pitchFamily="50" charset="0"/>
                <a:hlinkClick r:id="rId8" tooltip="mailto:notificacionescomunicate@upn.edu.p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notificacionescomunicate@upn.edu.pe</a:t>
            </a:r>
            <a:endParaRPr lang="es-PE" sz="1500">
              <a:solidFill>
                <a:schemeClr val="bg1"/>
              </a:solidFill>
              <a:latin typeface="Sharp Grotesk SemiBold 15" panose="00000706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0268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07ABA-0C4C-DB03-CA4D-F35FE64A7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201B98D9-AD84-B9F4-7BA8-B84EF00B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7" name="Imagen 6" descr="Imagen que contiene interior, piso, edificio, techo&#10;&#10;El contenido generado por IA puede ser incorrecto.">
            <a:extLst>
              <a:ext uri="{FF2B5EF4-FFF2-40B4-BE49-F238E27FC236}">
                <a16:creationId xmlns:a16="http://schemas.microsoft.com/office/drawing/2014/main" id="{C1029A36-495D-DB39-828B-8CE66151BC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32193"/>
            <a:ext cx="12192000" cy="15808169"/>
          </a:xfrm>
          <a:prstGeom prst="rect">
            <a:avLst/>
          </a:prstGeom>
        </p:spPr>
      </p:pic>
      <p:pic>
        <p:nvPicPr>
          <p:cNvPr id="8" name="Imagen 7" descr="Texto&#10;&#10;El contenido generado por IA puede ser incorrecto.">
            <a:extLst>
              <a:ext uri="{FF2B5EF4-FFF2-40B4-BE49-F238E27FC236}">
                <a16:creationId xmlns:a16="http://schemas.microsoft.com/office/drawing/2014/main" id="{8F60F89E-CCC9-240C-E16B-FC6B1F125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9" y="1669776"/>
            <a:ext cx="3755057" cy="5562755"/>
          </a:xfrm>
          <a:prstGeom prst="rect">
            <a:avLst/>
          </a:prstGeom>
        </p:spPr>
      </p:pic>
      <p:pic>
        <p:nvPicPr>
          <p:cNvPr id="9" name="Gráfico 8" descr="Hombre con relleno sólido">
            <a:extLst>
              <a:ext uri="{FF2B5EF4-FFF2-40B4-BE49-F238E27FC236}">
                <a16:creationId xmlns:a16="http://schemas.microsoft.com/office/drawing/2014/main" id="{3F5CD8BE-88B7-883B-FD2E-6111120E7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65389" y="3685363"/>
            <a:ext cx="2230318" cy="2230318"/>
          </a:xfrm>
          <a:prstGeom prst="rect">
            <a:avLst/>
          </a:prstGeom>
        </p:spPr>
      </p:pic>
      <p:pic>
        <p:nvPicPr>
          <p:cNvPr id="10" name="Gráfico 9" descr="Mujer con relleno sólido">
            <a:extLst>
              <a:ext uri="{FF2B5EF4-FFF2-40B4-BE49-F238E27FC236}">
                <a16:creationId xmlns:a16="http://schemas.microsoft.com/office/drawing/2014/main" id="{EB03C83B-AEA9-D862-92E4-7B2FFC8637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54696"/>
          <a:stretch/>
        </p:blipFill>
        <p:spPr>
          <a:xfrm>
            <a:off x="1919214" y="3796604"/>
            <a:ext cx="2221641" cy="1006485"/>
          </a:xfrm>
          <a:prstGeom prst="rect">
            <a:avLst/>
          </a:prstGeom>
        </p:spPr>
      </p:pic>
      <p:pic>
        <p:nvPicPr>
          <p:cNvPr id="11" name="Imagen 10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D3DD7711-1D4E-F1B1-7934-3DE73B6F05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0" t="31649" r="590" b="3078"/>
          <a:stretch/>
        </p:blipFill>
        <p:spPr>
          <a:xfrm flipH="1">
            <a:off x="8713165" y="4489451"/>
            <a:ext cx="3416917" cy="2230318"/>
          </a:xfrm>
          <a:prstGeom prst="rect">
            <a:avLst/>
          </a:prstGeom>
        </p:spPr>
      </p:pic>
      <p:pic>
        <p:nvPicPr>
          <p:cNvPr id="12" name="Imagen 11" descr="Diagrama&#10;&#10;El contenido generado por IA puede ser incorrecto.">
            <a:extLst>
              <a:ext uri="{FF2B5EF4-FFF2-40B4-BE49-F238E27FC236}">
                <a16:creationId xmlns:a16="http://schemas.microsoft.com/office/drawing/2014/main" id="{F792D1E0-B41F-E0AC-5173-73DC2FF787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94" y="3670817"/>
            <a:ext cx="1328940" cy="132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áfico 12" descr="Hombre con relleno sólido">
            <a:extLst>
              <a:ext uri="{FF2B5EF4-FFF2-40B4-BE49-F238E27FC236}">
                <a16:creationId xmlns:a16="http://schemas.microsoft.com/office/drawing/2014/main" id="{17F643B9-DEE8-77E9-4326-DE6A8F0D8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05115" y="3392961"/>
            <a:ext cx="2999262" cy="2999262"/>
          </a:xfrm>
          <a:prstGeom prst="rect">
            <a:avLst/>
          </a:prstGeom>
        </p:spPr>
      </p:pic>
      <p:pic>
        <p:nvPicPr>
          <p:cNvPr id="14" name="Imagen 13" descr="Imagen que contiene interior, gabinete, estante, refrigerador&#10;&#10;El contenido generado por IA puede ser incorrecto.">
            <a:extLst>
              <a:ext uri="{FF2B5EF4-FFF2-40B4-BE49-F238E27FC236}">
                <a16:creationId xmlns:a16="http://schemas.microsoft.com/office/drawing/2014/main" id="{534A53D6-4479-07C4-4E18-74A7DE2DA7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213" y="3722683"/>
            <a:ext cx="617304" cy="1097964"/>
          </a:xfrm>
          <a:prstGeom prst="rect">
            <a:avLst/>
          </a:prstGeom>
        </p:spPr>
      </p:pic>
      <p:pic>
        <p:nvPicPr>
          <p:cNvPr id="15" name="Imagen 14" descr="Logotipo&#10;&#10;El contenido generado por IA puede ser incorrecto.">
            <a:extLst>
              <a:ext uri="{FF2B5EF4-FFF2-40B4-BE49-F238E27FC236}">
                <a16:creationId xmlns:a16="http://schemas.microsoft.com/office/drawing/2014/main" id="{AE4ED99F-BC82-269B-7FD4-255E5BFEEC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55" y="4225135"/>
            <a:ext cx="226019" cy="226019"/>
          </a:xfrm>
          <a:prstGeom prst="rect">
            <a:avLst/>
          </a:prstGeom>
        </p:spPr>
      </p:pic>
      <p:pic>
        <p:nvPicPr>
          <p:cNvPr id="16" name="Imagen 15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5D241B42-CA55-E1FB-66AC-A001FC4CF1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106" y="2689530"/>
            <a:ext cx="2225649" cy="2670930"/>
          </a:xfrm>
          <a:prstGeom prst="rect">
            <a:avLst/>
          </a:prstGeom>
        </p:spPr>
      </p:pic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25CBD418-9F7B-6876-D926-815ED8C8272A}"/>
              </a:ext>
            </a:extLst>
          </p:cNvPr>
          <p:cNvSpPr txBox="1">
            <a:spLocks/>
          </p:cNvSpPr>
          <p:nvPr/>
        </p:nvSpPr>
        <p:spPr>
          <a:xfrm>
            <a:off x="2726376" y="175627"/>
            <a:ext cx="6775376" cy="74051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4800" b="1">
                <a:solidFill>
                  <a:schemeClr val="bg1"/>
                </a:solidFill>
                <a:highlight>
                  <a:srgbClr val="9503FF"/>
                </a:highlight>
                <a:latin typeface="Sharp Grotesk SemiBold 15" panose="00000706000000000000" pitchFamily="50" charset="0"/>
                <a:ea typeface="Calibri" panose="020F0502020204030204" pitchFamily="34" charset="0"/>
              </a:rPr>
              <a:t>RUTA DOCENTE 2026-1</a:t>
            </a:r>
          </a:p>
          <a:p>
            <a:pPr marL="0" indent="0" algn="ctr">
              <a:buNone/>
            </a:pPr>
            <a:r>
              <a:rPr lang="es-PE" sz="4800" b="1">
                <a:solidFill>
                  <a:schemeClr val="bg1"/>
                </a:solidFill>
                <a:highlight>
                  <a:srgbClr val="9503FF"/>
                </a:highlight>
                <a:latin typeface="Sharp Grotesk SemiBold 15" panose="00000706000000000000" pitchFamily="50" charset="0"/>
                <a:ea typeface="Calibri" panose="020F0502020204030204" pitchFamily="34" charset="0"/>
              </a:rPr>
              <a:t>23 DE MARZO</a:t>
            </a:r>
          </a:p>
          <a:p>
            <a:pPr marL="0" indent="0" algn="ctr">
              <a:buNone/>
            </a:pPr>
            <a:r>
              <a:rPr lang="es-PE" sz="4800" b="1">
                <a:solidFill>
                  <a:schemeClr val="bg1"/>
                </a:solidFill>
                <a:highlight>
                  <a:srgbClr val="9503FF"/>
                </a:highlight>
                <a:latin typeface="Sharp Grotesk SemiBold 15" panose="00000706000000000000" pitchFamily="50" charset="0"/>
                <a:ea typeface="Calibri" panose="020F0502020204030204" pitchFamily="34" charset="0"/>
              </a:rPr>
              <a:t>¡TE ESPERAMOS!</a:t>
            </a:r>
            <a:endParaRPr lang="es-ES" sz="4800" b="1">
              <a:solidFill>
                <a:schemeClr val="bg1"/>
              </a:solidFill>
              <a:highlight>
                <a:srgbClr val="9503FF"/>
              </a:highlight>
              <a:latin typeface="Sharp Grotesk SemiBold 15" panose="00000706000000000000" pitchFamily="50" charset="0"/>
            </a:endParaRPr>
          </a:p>
        </p:txBody>
      </p:sp>
      <p:pic>
        <p:nvPicPr>
          <p:cNvPr id="18" name="Imagen 17" descr="Imagen que contiene tabla, remoto, grande, hombre&#10;&#10;El contenido generado por inteligencia artificial puede ser incorrecto.">
            <a:extLst>
              <a:ext uri="{FF2B5EF4-FFF2-40B4-BE49-F238E27FC236}">
                <a16:creationId xmlns:a16="http://schemas.microsoft.com/office/drawing/2014/main" id="{25BAB085-98A7-C79B-7CED-0487950A8F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43878" y="5153171"/>
            <a:ext cx="1295253" cy="1277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4932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6B99EAC-8A66-8A69-5B26-9A2416FD4C16}"/>
              </a:ext>
            </a:extLst>
          </p:cNvPr>
          <p:cNvSpPr txBox="1"/>
          <p:nvPr/>
        </p:nvSpPr>
        <p:spPr>
          <a:xfrm>
            <a:off x="3926041" y="3429000"/>
            <a:ext cx="8590031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sz="6800" spc="150">
                <a:latin typeface="Sharp Grotesk Bold 15" panose="00000806000000000000" pitchFamily="50" charset="0"/>
              </a:rPr>
              <a:t>TE ESCUCHAMOS</a:t>
            </a:r>
          </a:p>
        </p:txBody>
      </p:sp>
    </p:spTree>
    <p:extLst>
      <p:ext uri="{BB962C8B-B14F-4D97-AF65-F5344CB8AC3E}">
        <p14:creationId xmlns:p14="http://schemas.microsoft.com/office/powerpoint/2010/main" val="364475352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ubtítulo 2">
            <a:extLst>
              <a:ext uri="{FF2B5EF4-FFF2-40B4-BE49-F238E27FC236}">
                <a16:creationId xmlns:a16="http://schemas.microsoft.com/office/drawing/2014/main" id="{00BCE31E-1155-D434-48A9-02D80943AF8F}"/>
              </a:ext>
            </a:extLst>
          </p:cNvPr>
          <p:cNvSpPr txBox="1">
            <a:spLocks/>
          </p:cNvSpPr>
          <p:nvPr/>
        </p:nvSpPr>
        <p:spPr bwMode="auto">
          <a:xfrm>
            <a:off x="4946650" y="3678238"/>
            <a:ext cx="71755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20000"/>
              </a:spcBef>
              <a:buClr>
                <a:srgbClr val="EFA82F"/>
              </a:buClr>
              <a:buFont typeface="Arial" panose="020B0604020202020204" pitchFamily="34" charset="0"/>
              <a:buNone/>
            </a:pPr>
            <a:r>
              <a:rPr lang="es-MX" altLang="es-PE" sz="8000" b="1">
                <a:solidFill>
                  <a:schemeClr val="bg1"/>
                </a:solidFill>
                <a:latin typeface="Sharp Grotesk Bold 15" panose="00000806000000000000" pitchFamily="50" charset="0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90877513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A02A4-4FC9-1587-E0A8-281C88CC7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7DE110-2424-F989-B378-633E9F5493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7853" y="475172"/>
            <a:ext cx="7208875" cy="850900"/>
          </a:xfrm>
        </p:spPr>
        <p:txBody>
          <a:bodyPr lIns="91440" tIns="45720" rIns="91440" bIns="45720" anchor="t"/>
          <a:lstStyle/>
          <a:p>
            <a:r>
              <a:rPr lang="es-ES" sz="3200" dirty="0">
                <a:latin typeface="Sharp Grotesk Bold 15"/>
              </a:rPr>
              <a:t>NEGOCIOS</a:t>
            </a:r>
            <a:endParaRPr lang="es-PE" sz="3200" dirty="0">
              <a:latin typeface="Sharp Grotesk Bold 15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34BEA7B-B2F2-59AA-72EA-5236CADD953B}"/>
              </a:ext>
            </a:extLst>
          </p:cNvPr>
          <p:cNvSpPr/>
          <p:nvPr/>
        </p:nvSpPr>
        <p:spPr>
          <a:xfrm>
            <a:off x="4735130" y="1924634"/>
            <a:ext cx="2362921" cy="2702213"/>
          </a:xfrm>
          <a:prstGeom prst="rect">
            <a:avLst/>
          </a:prstGeom>
          <a:noFill/>
          <a:ln w="41275" cmpd="thickThin">
            <a:solidFill>
              <a:srgbClr val="FE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00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E2453B5-3D19-CD8C-5D25-FD429B994051}"/>
              </a:ext>
            </a:extLst>
          </p:cNvPr>
          <p:cNvSpPr txBox="1"/>
          <p:nvPr/>
        </p:nvSpPr>
        <p:spPr>
          <a:xfrm>
            <a:off x="4703358" y="4918481"/>
            <a:ext cx="268900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>
                <a:highlight>
                  <a:srgbClr val="FEB500"/>
                </a:highlight>
                <a:latin typeface="Sharp Grotesk SemiBold 15"/>
                <a:cs typeface="Arial"/>
              </a:rPr>
              <a:t>Augusto Cáceres Rosell</a:t>
            </a:r>
            <a:endParaRPr lang="es-ES">
              <a:highlight>
                <a:srgbClr val="FEB500"/>
              </a:highlight>
              <a:latin typeface="Sharp Grotesk SemiBold 15" panose="00000706000000000000" pitchFamily="50" charset="0"/>
              <a:cs typeface="Arial" panose="020B0604020202020204" pitchFamily="34" charset="0"/>
            </a:endParaRPr>
          </a:p>
          <a:p>
            <a:r>
              <a:rPr lang="es-ES" b="1">
                <a:latin typeface="Sharp Grotesk SemiBold 15"/>
                <a:cs typeface="Arial"/>
              </a:rPr>
              <a:t>DECANO DE LA FACULTAD DE NEGOCIOS</a:t>
            </a:r>
            <a:endParaRPr lang="es-PE" b="1">
              <a:latin typeface="Sharp Grotesk SemiBold 15"/>
              <a:cs typeface="Arial"/>
            </a:endParaRPr>
          </a:p>
        </p:txBody>
      </p:sp>
      <p:pic>
        <p:nvPicPr>
          <p:cNvPr id="12" name="Imagen 11" descr="Un hombre vestido de traje con la mano&#10;&#10;El contenido generado por IA puede ser incorrecto.">
            <a:extLst>
              <a:ext uri="{FF2B5EF4-FFF2-40B4-BE49-F238E27FC236}">
                <a16:creationId xmlns:a16="http://schemas.microsoft.com/office/drawing/2014/main" id="{45CE04D5-9D3F-9569-7A15-44351204DC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" t="-436" r="-689" b="24423"/>
          <a:stretch>
            <a:fillRect/>
          </a:stretch>
        </p:blipFill>
        <p:spPr>
          <a:xfrm>
            <a:off x="4727802" y="1909074"/>
            <a:ext cx="2385955" cy="270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01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9A6AC-2672-7130-66CC-234EECED3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7EE9F0-9CFE-470F-423A-7CD2122F2F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308" y="310815"/>
            <a:ext cx="8595291" cy="850900"/>
          </a:xfrm>
        </p:spPr>
        <p:txBody>
          <a:bodyPr lIns="91440" tIns="45720" rIns="91440" bIns="45720" anchor="t"/>
          <a:lstStyle/>
          <a:p>
            <a:r>
              <a:rPr lang="es-ES" sz="4000">
                <a:latin typeface="Sharp Grotesk Bold 15"/>
              </a:rPr>
              <a:t>N</a:t>
            </a:r>
            <a:r>
              <a:rPr lang="es-PE" sz="4000">
                <a:latin typeface="Sharp Grotesk Bold 15"/>
              </a:rPr>
              <a:t>EGOCIOS </a:t>
            </a:r>
            <a:endParaRPr lang="es-PE" sz="400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FE7C438-B9CD-EEA4-DDA2-58A26FD8DEB3}"/>
              </a:ext>
            </a:extLst>
          </p:cNvPr>
          <p:cNvSpPr txBox="1"/>
          <p:nvPr/>
        </p:nvSpPr>
        <p:spPr>
          <a:xfrm>
            <a:off x="1688611" y="5223746"/>
            <a:ext cx="336006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dirty="0">
                <a:highlight>
                  <a:srgbClr val="FEB500"/>
                </a:highlight>
                <a:latin typeface="Sharp Grotesk SemiBold 15"/>
                <a:cs typeface="Arial"/>
              </a:rPr>
              <a:t>WILMER INFANTE POLLACK</a:t>
            </a:r>
          </a:p>
          <a:p>
            <a:r>
              <a:rPr lang="es-ES" sz="2000" b="1" dirty="0">
                <a:latin typeface="Sharp Grotesk SemiBold 15"/>
                <a:cs typeface="Arial"/>
              </a:rPr>
              <a:t>DIRECTOR </a:t>
            </a:r>
          </a:p>
          <a:p>
            <a:r>
              <a:rPr lang="es-ES" sz="2000" b="1" dirty="0">
                <a:latin typeface="Sharp Grotesk SemiBold 15"/>
                <a:cs typeface="Arial"/>
              </a:rPr>
              <a:t>FACULTAD DE NEGOCIOS</a:t>
            </a:r>
            <a:endParaRPr lang="es-PE" sz="2000" b="1" dirty="0">
              <a:latin typeface="Sharp Grotesk SemiBold 15"/>
              <a:cs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AC5914E-5134-1CCE-DDA2-E2044B78D9E7}"/>
              </a:ext>
            </a:extLst>
          </p:cNvPr>
          <p:cNvSpPr/>
          <p:nvPr/>
        </p:nvSpPr>
        <p:spPr>
          <a:xfrm>
            <a:off x="1841011" y="2211701"/>
            <a:ext cx="2362921" cy="2702213"/>
          </a:xfrm>
          <a:prstGeom prst="rect">
            <a:avLst/>
          </a:prstGeom>
          <a:noFill/>
          <a:ln w="41275" cmpd="thickThin">
            <a:solidFill>
              <a:srgbClr val="FE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00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11C5DF-A487-0148-3B73-5BE0EA942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602" y="2420629"/>
            <a:ext cx="2329841" cy="232984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D6429DC-EB98-10FD-B404-95AEFDD22A35}"/>
              </a:ext>
            </a:extLst>
          </p:cNvPr>
          <p:cNvSpPr txBox="1"/>
          <p:nvPr/>
        </p:nvSpPr>
        <p:spPr>
          <a:xfrm>
            <a:off x="6990923" y="5223746"/>
            <a:ext cx="388928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dirty="0">
                <a:highlight>
                  <a:srgbClr val="FEB500"/>
                </a:highlight>
                <a:latin typeface="Sharp Grotesk SemiBold 15"/>
                <a:cs typeface="Arial"/>
              </a:rPr>
              <a:t>OMAR MAGUIÑA RIVERO</a:t>
            </a:r>
          </a:p>
          <a:p>
            <a:r>
              <a:rPr lang="es-ES" sz="2000" b="1" dirty="0">
                <a:latin typeface="Sharp Grotesk SemiBold 15"/>
                <a:cs typeface="Arial"/>
              </a:rPr>
              <a:t>DIRECTOR DE LA CARRERA DE ADMINISTRACIÓN Y NEGOCIOS INTERNACIONALES.</a:t>
            </a:r>
            <a:endParaRPr lang="es-PE" sz="2000" b="1" dirty="0">
              <a:latin typeface="Sharp Grotesk SemiBold 15"/>
              <a:cs typeface="Arial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23F6A38-3670-9C66-2BFF-A69E2FEB69FB}"/>
              </a:ext>
            </a:extLst>
          </p:cNvPr>
          <p:cNvSpPr/>
          <p:nvPr/>
        </p:nvSpPr>
        <p:spPr>
          <a:xfrm>
            <a:off x="7143323" y="2211701"/>
            <a:ext cx="2362921" cy="2702213"/>
          </a:xfrm>
          <a:prstGeom prst="rect">
            <a:avLst/>
          </a:prstGeom>
          <a:noFill/>
          <a:ln w="41275" cmpd="thickThin">
            <a:solidFill>
              <a:srgbClr val="FE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0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E9DF5ED-C2EA-208B-F939-B5CB12B42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324" y="2387977"/>
            <a:ext cx="2248918" cy="234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77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18DBC-1393-8ED4-11BB-D97C819E5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C13B26-743E-C17E-AFB7-E865FE6791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7853" y="475172"/>
            <a:ext cx="7208875" cy="850900"/>
          </a:xfrm>
        </p:spPr>
        <p:txBody>
          <a:bodyPr lIns="91440" tIns="45720" rIns="91440" bIns="45720" anchor="t"/>
          <a:lstStyle/>
          <a:p>
            <a:r>
              <a:rPr lang="es-PE" sz="3200" dirty="0">
                <a:latin typeface="Sharp Grotesk Bold 15"/>
              </a:rPr>
              <a:t>NEGOCIOS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7B4BE36-56E0-874A-D388-72FE89D3DE21}"/>
              </a:ext>
            </a:extLst>
          </p:cNvPr>
          <p:cNvSpPr/>
          <p:nvPr/>
        </p:nvSpPr>
        <p:spPr>
          <a:xfrm>
            <a:off x="90156" y="1945971"/>
            <a:ext cx="2362921" cy="2702213"/>
          </a:xfrm>
          <a:prstGeom prst="rect">
            <a:avLst/>
          </a:prstGeom>
          <a:noFill/>
          <a:ln w="41275" cmpd="thickThin">
            <a:solidFill>
              <a:srgbClr val="FE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00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ABAA98E-9FC2-D17C-7B22-D9352B324B1D}"/>
              </a:ext>
            </a:extLst>
          </p:cNvPr>
          <p:cNvSpPr/>
          <p:nvPr/>
        </p:nvSpPr>
        <p:spPr>
          <a:xfrm>
            <a:off x="2453077" y="1939519"/>
            <a:ext cx="2362921" cy="2702213"/>
          </a:xfrm>
          <a:prstGeom prst="rect">
            <a:avLst/>
          </a:prstGeom>
          <a:noFill/>
          <a:ln w="41275" cmpd="thickThin">
            <a:solidFill>
              <a:srgbClr val="FE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00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11CCEC4-95C1-A59D-1ED8-417A63AD5D7F}"/>
              </a:ext>
            </a:extLst>
          </p:cNvPr>
          <p:cNvSpPr txBox="1"/>
          <p:nvPr/>
        </p:nvSpPr>
        <p:spPr>
          <a:xfrm>
            <a:off x="2422086" y="4890054"/>
            <a:ext cx="26890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600" dirty="0">
                <a:highlight>
                  <a:srgbClr val="FEB500"/>
                </a:highlight>
                <a:latin typeface="Sharp Grotesk SemiBold 15"/>
                <a:cs typeface="Arial"/>
              </a:rPr>
              <a:t>MARLIS CUEVA URRA</a:t>
            </a:r>
            <a:endParaRPr lang="es-ES" sz="1600" dirty="0">
              <a:highlight>
                <a:srgbClr val="FEB500"/>
              </a:highlight>
              <a:latin typeface="Sharp Grotesk SemiBold 15" panose="00000706000000000000" pitchFamily="50" charset="0"/>
              <a:cs typeface="Arial" panose="020B0604020202020204" pitchFamily="34" charset="0"/>
            </a:endParaRPr>
          </a:p>
          <a:p>
            <a:r>
              <a:rPr lang="es-ES" sz="1600" b="1" dirty="0">
                <a:latin typeface="Sharp Grotesk SemiBold 15"/>
                <a:cs typeface="Arial"/>
              </a:rPr>
              <a:t>DOCENTE DE TIEMPO COMPLETO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4D085A0-1E4F-4004-9686-3CD355852B63}"/>
              </a:ext>
            </a:extLst>
          </p:cNvPr>
          <p:cNvSpPr/>
          <p:nvPr/>
        </p:nvSpPr>
        <p:spPr>
          <a:xfrm>
            <a:off x="7265757" y="1939519"/>
            <a:ext cx="2362921" cy="2702213"/>
          </a:xfrm>
          <a:prstGeom prst="rect">
            <a:avLst/>
          </a:prstGeom>
          <a:noFill/>
          <a:ln w="41275" cmpd="thickThin">
            <a:solidFill>
              <a:srgbClr val="FE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00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4370C9-F048-1F84-700E-2FC643A35517}"/>
              </a:ext>
            </a:extLst>
          </p:cNvPr>
          <p:cNvSpPr txBox="1"/>
          <p:nvPr/>
        </p:nvSpPr>
        <p:spPr>
          <a:xfrm>
            <a:off x="7265757" y="4883602"/>
            <a:ext cx="287073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600" dirty="0">
                <a:highlight>
                  <a:srgbClr val="FEB500"/>
                </a:highlight>
                <a:latin typeface="Sharp Grotesk SemiBold 15"/>
                <a:cs typeface="Arial"/>
              </a:rPr>
              <a:t>CLARA UGAZ BARRANTES</a:t>
            </a:r>
            <a:endParaRPr lang="es-ES" sz="1600" dirty="0">
              <a:highlight>
                <a:srgbClr val="FEB500"/>
              </a:highlight>
              <a:latin typeface="Sharp Grotesk SemiBold 15" panose="00000706000000000000" pitchFamily="50" charset="0"/>
              <a:cs typeface="Arial" panose="020B0604020202020204" pitchFamily="34" charset="0"/>
            </a:endParaRPr>
          </a:p>
          <a:p>
            <a:r>
              <a:rPr lang="es-ES" sz="1600" b="1" dirty="0">
                <a:latin typeface="Sharp Grotesk SemiBold 15"/>
                <a:cs typeface="Arial"/>
              </a:rPr>
              <a:t>DOCENTE DE TIEMPO COMPLETO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AD2ADC3-415A-029B-FB4F-91AE4EFFB5DD}"/>
              </a:ext>
            </a:extLst>
          </p:cNvPr>
          <p:cNvSpPr txBox="1"/>
          <p:nvPr/>
        </p:nvSpPr>
        <p:spPr>
          <a:xfrm>
            <a:off x="290599" y="4918481"/>
            <a:ext cx="267762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600" dirty="0">
                <a:highlight>
                  <a:srgbClr val="FEB500"/>
                </a:highlight>
                <a:latin typeface="Sharp Grotesk SemiBold 15"/>
                <a:cs typeface="Arial"/>
              </a:rPr>
              <a:t>LUIS QUIROZ VELIZ</a:t>
            </a:r>
            <a:endParaRPr lang="es-ES" sz="1600" dirty="0">
              <a:highlight>
                <a:srgbClr val="FEB500"/>
              </a:highlight>
              <a:latin typeface="Sharp Grotesk SemiBold 15" panose="00000706000000000000" pitchFamily="50" charset="0"/>
              <a:cs typeface="Arial" panose="020B0604020202020204" pitchFamily="34" charset="0"/>
            </a:endParaRPr>
          </a:p>
          <a:p>
            <a:r>
              <a:rPr lang="es-ES" sz="1600" b="1" dirty="0">
                <a:latin typeface="Sharp Grotesk SemiBold 15"/>
                <a:cs typeface="Arial"/>
              </a:rPr>
              <a:t>DOCENTE GESTOR 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21D514C-B2E1-5AE6-E69B-E05D6524AA6F}"/>
              </a:ext>
            </a:extLst>
          </p:cNvPr>
          <p:cNvSpPr/>
          <p:nvPr/>
        </p:nvSpPr>
        <p:spPr>
          <a:xfrm>
            <a:off x="4859417" y="1939519"/>
            <a:ext cx="2362921" cy="2702213"/>
          </a:xfrm>
          <a:prstGeom prst="rect">
            <a:avLst/>
          </a:prstGeom>
          <a:noFill/>
          <a:ln w="41275" cmpd="thickThin">
            <a:solidFill>
              <a:srgbClr val="FE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00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97A67A6-FBFE-1B9C-CE58-FA0262EAFB9F}"/>
              </a:ext>
            </a:extLst>
          </p:cNvPr>
          <p:cNvSpPr txBox="1"/>
          <p:nvPr/>
        </p:nvSpPr>
        <p:spPr>
          <a:xfrm>
            <a:off x="4664205" y="4890054"/>
            <a:ext cx="304843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600" dirty="0">
                <a:highlight>
                  <a:srgbClr val="FEB500"/>
                </a:highlight>
                <a:latin typeface="Sharp Grotesk SemiBold 15"/>
                <a:cs typeface="Arial"/>
              </a:rPr>
              <a:t>VICTOR CUADRA JIMÉNEZ</a:t>
            </a:r>
            <a:endParaRPr lang="es-ES" sz="1600" dirty="0">
              <a:highlight>
                <a:srgbClr val="FEB500"/>
              </a:highlight>
              <a:latin typeface="Sharp Grotesk SemiBold 15" panose="00000706000000000000" pitchFamily="50" charset="0"/>
              <a:cs typeface="Arial" panose="020B0604020202020204" pitchFamily="34" charset="0"/>
            </a:endParaRPr>
          </a:p>
          <a:p>
            <a:r>
              <a:rPr lang="es-ES" sz="1600" b="1" dirty="0">
                <a:latin typeface="Sharp Grotesk SemiBold 15"/>
                <a:cs typeface="Arial"/>
              </a:rPr>
              <a:t>DOCENTE DE TIEMPO COMPLETO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FD4305E-0705-639C-E037-23A4806E6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5" y="2140154"/>
            <a:ext cx="2300941" cy="230094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B797066-A29C-F154-F2E0-7465EE5CD0D9}"/>
              </a:ext>
            </a:extLst>
          </p:cNvPr>
          <p:cNvSpPr/>
          <p:nvPr/>
        </p:nvSpPr>
        <p:spPr>
          <a:xfrm>
            <a:off x="9628678" y="1939519"/>
            <a:ext cx="2362921" cy="2702213"/>
          </a:xfrm>
          <a:prstGeom prst="rect">
            <a:avLst/>
          </a:prstGeom>
          <a:noFill/>
          <a:ln w="41275" cmpd="thickThin">
            <a:solidFill>
              <a:srgbClr val="FE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00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A7B30AA-01E6-0418-B232-3DFA2B5F368B}"/>
              </a:ext>
            </a:extLst>
          </p:cNvPr>
          <p:cNvSpPr txBox="1"/>
          <p:nvPr/>
        </p:nvSpPr>
        <p:spPr>
          <a:xfrm>
            <a:off x="9628678" y="4877150"/>
            <a:ext cx="287073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600" dirty="0">
                <a:highlight>
                  <a:srgbClr val="FEB500"/>
                </a:highlight>
                <a:latin typeface="Sharp Grotesk SemiBold 15"/>
                <a:cs typeface="Arial"/>
              </a:rPr>
              <a:t>ALAN GARCÍA GUTTI</a:t>
            </a:r>
            <a:endParaRPr lang="es-ES" sz="1600" dirty="0">
              <a:highlight>
                <a:srgbClr val="FEB500"/>
              </a:highlight>
              <a:latin typeface="Sharp Grotesk SemiBold 15" panose="00000706000000000000" pitchFamily="50" charset="0"/>
              <a:cs typeface="Arial" panose="020B0604020202020204" pitchFamily="34" charset="0"/>
            </a:endParaRPr>
          </a:p>
          <a:p>
            <a:r>
              <a:rPr lang="es-ES" sz="1600" b="1" dirty="0">
                <a:latin typeface="Sharp Grotesk SemiBold 15"/>
                <a:cs typeface="Arial"/>
              </a:rPr>
              <a:t>DOCENTE DE TIEMPO COMPLETO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A99A0CE-5CE8-22CB-B184-F5A32C373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665" y="2060581"/>
            <a:ext cx="1983762" cy="238051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CAA9EA9-4BA0-8D50-CAA8-C56092C4C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585" y="2140154"/>
            <a:ext cx="1930763" cy="232125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C3C71E3-5360-30C9-C854-EB185B343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728" y="2060581"/>
            <a:ext cx="2010970" cy="2489402"/>
          </a:xfrm>
          <a:prstGeom prst="rect">
            <a:avLst/>
          </a:prstGeom>
        </p:spPr>
      </p:pic>
      <p:pic>
        <p:nvPicPr>
          <p:cNvPr id="1026" name="Picture 2" descr="Alan Enrique García Gutti">
            <a:extLst>
              <a:ext uri="{FF2B5EF4-FFF2-40B4-BE49-F238E27FC236}">
                <a16:creationId xmlns:a16="http://schemas.microsoft.com/office/drawing/2014/main" id="{F796DFC3-07BB-D553-6F28-8545FA295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678" y="2119841"/>
            <a:ext cx="2321254" cy="232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399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8DD46-3B0C-A8D8-0C2F-6301E1E66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DF868B-B73A-0AAF-0380-171B8A8F3753}"/>
              </a:ext>
            </a:extLst>
          </p:cNvPr>
          <p:cNvSpPr txBox="1">
            <a:spLocks/>
          </p:cNvSpPr>
          <p:nvPr/>
        </p:nvSpPr>
        <p:spPr>
          <a:xfrm>
            <a:off x="4176450" y="834728"/>
            <a:ext cx="6270692" cy="6502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>
                <a:latin typeface="Sharp Grotesk Bold 15"/>
              </a:rPr>
              <a:t>¡NOS DIRIGIMOS A LAS AULAS!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DC928277-F267-1B4B-F987-51DFA6A8E261}"/>
              </a:ext>
            </a:extLst>
          </p:cNvPr>
          <p:cNvGraphicFramePr/>
          <p:nvPr/>
        </p:nvGraphicFramePr>
        <p:xfrm>
          <a:off x="1956843" y="1941534"/>
          <a:ext cx="9967935" cy="4697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149A9BE6-3E57-B539-4B92-30FA1752AE5C}"/>
              </a:ext>
            </a:extLst>
          </p:cNvPr>
          <p:cNvSpPr txBox="1"/>
          <p:nvPr/>
        </p:nvSpPr>
        <p:spPr>
          <a:xfrm>
            <a:off x="1956843" y="2755726"/>
            <a:ext cx="68159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latin typeface="Bahnschrift SemiBold Condensed" panose="020B0502040204020203" pitchFamily="34" charset="0"/>
              </a:rPr>
              <a:t>D101</a:t>
            </a:r>
            <a:endParaRPr lang="es-PE" dirty="0">
              <a:latin typeface="Bahnschrift SemiBold Condensed" panose="020B0502040204020203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0D6060A-1B3B-8A65-64BE-9D37C72E89BE}"/>
              </a:ext>
            </a:extLst>
          </p:cNvPr>
          <p:cNvSpPr txBox="1"/>
          <p:nvPr/>
        </p:nvSpPr>
        <p:spPr>
          <a:xfrm>
            <a:off x="5328432" y="2755726"/>
            <a:ext cx="68159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latin typeface="Bahnschrift SemiBold Condensed" panose="020B0502040204020203" pitchFamily="34" charset="0"/>
              </a:rPr>
              <a:t>D101</a:t>
            </a:r>
            <a:endParaRPr lang="es-PE" dirty="0">
              <a:latin typeface="Bahnschrift SemiBold Condensed" panose="020B0502040204020203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AD26F80-E063-8685-F65B-4492C47223AA}"/>
              </a:ext>
            </a:extLst>
          </p:cNvPr>
          <p:cNvSpPr txBox="1"/>
          <p:nvPr/>
        </p:nvSpPr>
        <p:spPr>
          <a:xfrm>
            <a:off x="8688502" y="2755726"/>
            <a:ext cx="72968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latin typeface="Bahnschrift SemiBold Condensed" panose="020B0502040204020203" pitchFamily="34" charset="0"/>
              </a:rPr>
              <a:t>D102</a:t>
            </a:r>
            <a:endParaRPr lang="es-PE" dirty="0">
              <a:latin typeface="Bahnschrift SemiBold Condensed" panose="020B0502040204020203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9404073-E256-1BDF-AF63-BF1F3AACD45F}"/>
              </a:ext>
            </a:extLst>
          </p:cNvPr>
          <p:cNvSpPr txBox="1"/>
          <p:nvPr/>
        </p:nvSpPr>
        <p:spPr>
          <a:xfrm>
            <a:off x="1955474" y="4016028"/>
            <a:ext cx="72648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latin typeface="Bahnschrift SemiBold Condensed" panose="020B0502040204020203" pitchFamily="34" charset="0"/>
              </a:rPr>
              <a:t>D103</a:t>
            </a:r>
            <a:endParaRPr lang="es-PE" dirty="0">
              <a:latin typeface="Bahnschrift SemiBold Condensed" panose="020B0502040204020203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711A347-0E25-961E-12C7-3E3D1B603E03}"/>
              </a:ext>
            </a:extLst>
          </p:cNvPr>
          <p:cNvSpPr txBox="1"/>
          <p:nvPr/>
        </p:nvSpPr>
        <p:spPr>
          <a:xfrm>
            <a:off x="5310296" y="4003502"/>
            <a:ext cx="74090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latin typeface="Bahnschrift SemiBold Condensed" panose="020B0502040204020203" pitchFamily="34" charset="0"/>
              </a:rPr>
              <a:t>D104</a:t>
            </a:r>
            <a:endParaRPr lang="es-PE" dirty="0">
              <a:latin typeface="Bahnschrift SemiBold Condensed" panose="020B0502040204020203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8391F73-4BDF-94BA-93D6-4EC14C01B99B}"/>
              </a:ext>
            </a:extLst>
          </p:cNvPr>
          <p:cNvSpPr txBox="1"/>
          <p:nvPr/>
        </p:nvSpPr>
        <p:spPr>
          <a:xfrm>
            <a:off x="8689635" y="4003502"/>
            <a:ext cx="74090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latin typeface="Bahnschrift SemiBold Condensed" panose="020B0502040204020203" pitchFamily="34" charset="0"/>
              </a:rPr>
              <a:t>D104</a:t>
            </a:r>
            <a:endParaRPr lang="es-PE" dirty="0">
              <a:latin typeface="Bahnschrift SemiBold Condensed" panose="020B0502040204020203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F32AC08-3B27-3849-03A7-43E5127CC90C}"/>
              </a:ext>
            </a:extLst>
          </p:cNvPr>
          <p:cNvSpPr txBox="1"/>
          <p:nvPr/>
        </p:nvSpPr>
        <p:spPr>
          <a:xfrm>
            <a:off x="3614454" y="5220615"/>
            <a:ext cx="72968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latin typeface="Bahnschrift SemiBold Condensed" panose="020B0502040204020203" pitchFamily="34" charset="0"/>
              </a:rPr>
              <a:t>D201</a:t>
            </a:r>
            <a:endParaRPr lang="es-PE" dirty="0">
              <a:latin typeface="Bahnschrift SemiBold Condensed" panose="020B0502040204020203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63D3942-F950-D19A-EEE9-B7BF773D7DB8}"/>
              </a:ext>
            </a:extLst>
          </p:cNvPr>
          <p:cNvSpPr txBox="1"/>
          <p:nvPr/>
        </p:nvSpPr>
        <p:spPr>
          <a:xfrm>
            <a:off x="6988524" y="5220615"/>
            <a:ext cx="72968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latin typeface="Bahnschrift SemiBold Condensed" panose="020B0502040204020203" pitchFamily="34" charset="0"/>
              </a:rPr>
              <a:t>D201</a:t>
            </a:r>
            <a:endParaRPr lang="es-PE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20576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6D47C68-4969-DEF1-B5E6-4BE56F310448}"/>
              </a:ext>
            </a:extLst>
          </p:cNvPr>
          <p:cNvSpPr txBox="1"/>
          <p:nvPr/>
        </p:nvSpPr>
        <p:spPr>
          <a:xfrm>
            <a:off x="1053369" y="2413337"/>
            <a:ext cx="8728985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s-PE" sz="4600">
                <a:latin typeface="Sharp Grotesk Bold 15"/>
                <a:ea typeface="+mj-ea"/>
                <a:cs typeface="+mj-cs"/>
              </a:rPr>
              <a:t>MODELO DE APRENDIZAJE 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s-PE" sz="4600">
                <a:latin typeface="Sharp Grotesk Bold 15"/>
                <a:ea typeface="+mj-ea"/>
                <a:cs typeface="+mj-cs"/>
              </a:rPr>
              <a:t>ACTIVO</a:t>
            </a:r>
          </a:p>
        </p:txBody>
      </p:sp>
    </p:spTree>
    <p:extLst>
      <p:ext uri="{BB962C8B-B14F-4D97-AF65-F5344CB8AC3E}">
        <p14:creationId xmlns:p14="http://schemas.microsoft.com/office/powerpoint/2010/main" val="184859734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A1929-4846-1166-DC7C-8E1F59CBC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6">
            <a:extLst>
              <a:ext uri="{FF2B5EF4-FFF2-40B4-BE49-F238E27FC236}">
                <a16:creationId xmlns:a16="http://schemas.microsoft.com/office/drawing/2014/main" id="{7F67A1E9-5CF2-63FE-649D-6247075795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32770" cy="6858000"/>
          </a:xfr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CFDFEC-05D2-9EAA-59CC-6EA1CC459733}"/>
              </a:ext>
            </a:extLst>
          </p:cNvPr>
          <p:cNvCxnSpPr>
            <a:cxnSpLocks/>
            <a:stCxn id="13" idx="4"/>
            <a:endCxn id="19" idx="0"/>
          </p:cNvCxnSpPr>
          <p:nvPr/>
        </p:nvCxnSpPr>
        <p:spPr>
          <a:xfrm>
            <a:off x="639770" y="2534045"/>
            <a:ext cx="0" cy="2943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C021BAF-6BD1-87D9-7236-B11D5F9A7DBA}"/>
              </a:ext>
            </a:extLst>
          </p:cNvPr>
          <p:cNvSpPr txBox="1"/>
          <p:nvPr/>
        </p:nvSpPr>
        <p:spPr>
          <a:xfrm>
            <a:off x="1260203" y="303333"/>
            <a:ext cx="6099716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_tradnl" sz="3200" b="1" noProof="0">
                <a:latin typeface="Sharp Grotesk Bold 15"/>
                <a:cs typeface="Sharp Grotesk Bold 15"/>
              </a:rPr>
              <a:t>¿Por qué un </a:t>
            </a:r>
            <a:r>
              <a:rPr lang="es-ES_tradnl" sz="3200" b="1">
                <a:latin typeface="Sharp Grotesk Bold 15"/>
                <a:cs typeface="Sharp Grotesk Bold 15"/>
              </a:rPr>
              <a:t>nuevo</a:t>
            </a:r>
            <a:r>
              <a:rPr lang="es-ES_tradnl" sz="3200" b="1" noProof="0">
                <a:latin typeface="Sharp Grotesk Bold 15"/>
                <a:cs typeface="Sharp Grotesk Bold 15"/>
              </a:rPr>
              <a:t> </a:t>
            </a:r>
            <a:endParaRPr lang="es-ES_tradnl" sz="3200" b="1">
              <a:latin typeface="Aptos"/>
              <a:cs typeface="Sharp Grotesk Bold 15"/>
            </a:endParaRPr>
          </a:p>
          <a:p>
            <a:r>
              <a:rPr lang="es-ES_tradnl" sz="3200" b="1">
                <a:latin typeface="Sharp Grotesk Bold 15"/>
                <a:cs typeface="Sharp Grotesk Bold 15"/>
              </a:rPr>
              <a:t>MODELO DE APRENDIZAJE</a:t>
            </a:r>
            <a:r>
              <a:rPr lang="es-ES_tradnl" sz="3200" b="1" noProof="0">
                <a:latin typeface="Sharp Grotesk Bold 15"/>
                <a:cs typeface="Sharp Grotesk Bold 15"/>
              </a:rPr>
              <a:t>?</a:t>
            </a:r>
            <a:endParaRPr lang="es-ES_tradnl" sz="3200" b="1" noProof="0">
              <a:latin typeface="Aptos"/>
              <a:cs typeface="Sharp Grotesk Bold 15"/>
            </a:endParaRPr>
          </a:p>
        </p:txBody>
      </p:sp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C0757AED-071F-4364-C814-3452F7B2C3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25725" y="5683470"/>
            <a:ext cx="333495" cy="6570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FCF719-574F-1FB5-A5E7-13230005A428}"/>
              </a:ext>
            </a:extLst>
          </p:cNvPr>
          <p:cNvSpPr txBox="1"/>
          <p:nvPr/>
        </p:nvSpPr>
        <p:spPr>
          <a:xfrm>
            <a:off x="90354" y="2534045"/>
            <a:ext cx="1098830" cy="507831"/>
          </a:xfrm>
          <a:prstGeom prst="rect">
            <a:avLst/>
          </a:prstGeom>
          <a:solidFill>
            <a:srgbClr val="FFB81A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_tradnl" sz="900" noProof="0">
                <a:latin typeface="Sharp Grotesk Book 15"/>
              </a:rPr>
              <a:t>¿En qué consiste el </a:t>
            </a:r>
            <a:r>
              <a:rPr lang="es-ES_tradnl" sz="900">
                <a:latin typeface="Sharp Grotesk Book 15"/>
              </a:rPr>
              <a:t>modelo de aprendizaje activo</a:t>
            </a:r>
            <a:r>
              <a:rPr lang="es-ES_tradnl" sz="900" noProof="0">
                <a:latin typeface="Sharp Grotesk Book 15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E5ACC1-92B8-2F7A-9C88-CE14ADC753CD}"/>
              </a:ext>
            </a:extLst>
          </p:cNvPr>
          <p:cNvSpPr/>
          <p:nvPr/>
        </p:nvSpPr>
        <p:spPr>
          <a:xfrm>
            <a:off x="461154" y="2176814"/>
            <a:ext cx="357231" cy="357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b="1" noProof="0">
                <a:solidFill>
                  <a:schemeClr val="bg1"/>
                </a:solidFill>
                <a:latin typeface="Sharp Grotesk Book 15" pitchFamily="2" charset="77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06B1AFF-2E9A-8E1A-98E2-070E9FE45C2E}"/>
              </a:ext>
            </a:extLst>
          </p:cNvPr>
          <p:cNvSpPr/>
          <p:nvPr/>
        </p:nvSpPr>
        <p:spPr>
          <a:xfrm>
            <a:off x="461154" y="3277146"/>
            <a:ext cx="357231" cy="35723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b="1" noProof="0">
                <a:solidFill>
                  <a:schemeClr val="tx1"/>
                </a:solidFill>
                <a:latin typeface="Sharp Grotesk Book 15" pitchFamily="2" charset="77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30CBADF-A268-906C-A2F8-65CA41B0EAC1}"/>
              </a:ext>
            </a:extLst>
          </p:cNvPr>
          <p:cNvSpPr/>
          <p:nvPr/>
        </p:nvSpPr>
        <p:spPr>
          <a:xfrm>
            <a:off x="461154" y="4377478"/>
            <a:ext cx="357231" cy="35723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b="1" noProof="0">
                <a:solidFill>
                  <a:schemeClr val="tx1"/>
                </a:solidFill>
                <a:latin typeface="Sharp Grotesk Book 15" pitchFamily="2" charset="77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DDA555B-9730-3455-B223-4743A3F2BE10}"/>
              </a:ext>
            </a:extLst>
          </p:cNvPr>
          <p:cNvSpPr/>
          <p:nvPr/>
        </p:nvSpPr>
        <p:spPr>
          <a:xfrm>
            <a:off x="461154" y="5477809"/>
            <a:ext cx="357231" cy="35723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b="1" noProof="0">
                <a:solidFill>
                  <a:schemeClr val="tx1"/>
                </a:solidFill>
                <a:latin typeface="Sharp Grotesk Book 15" pitchFamily="2" charset="77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FEDAEF-8197-4CD1-1D93-9821C12338D5}"/>
              </a:ext>
            </a:extLst>
          </p:cNvPr>
          <p:cNvSpPr txBox="1"/>
          <p:nvPr/>
        </p:nvSpPr>
        <p:spPr>
          <a:xfrm>
            <a:off x="90354" y="3631647"/>
            <a:ext cx="1098830" cy="507831"/>
          </a:xfrm>
          <a:prstGeom prst="rect">
            <a:avLst/>
          </a:prstGeom>
          <a:solidFill>
            <a:srgbClr val="FFB8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900" noProof="0">
                <a:latin typeface="Sharp Grotesk Book 15" pitchFamily="2" charset="77"/>
              </a:rPr>
              <a:t>¿Cómo nos preparamos para implementarlo?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D4BFE3-B608-8F28-73AB-BA9FF45BB3FC}"/>
              </a:ext>
            </a:extLst>
          </p:cNvPr>
          <p:cNvSpPr txBox="1"/>
          <p:nvPr/>
        </p:nvSpPr>
        <p:spPr>
          <a:xfrm>
            <a:off x="146884" y="4728659"/>
            <a:ext cx="1009853" cy="507831"/>
          </a:xfrm>
          <a:prstGeom prst="rect">
            <a:avLst/>
          </a:prstGeom>
          <a:solidFill>
            <a:srgbClr val="FFB8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900" noProof="0">
                <a:latin typeface="Sharp Grotesk Book 15" pitchFamily="2" charset="77"/>
              </a:rPr>
              <a:t>¿Cómo se lo contaremos a UPN?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E3474A-59B1-9682-111D-BF7C5EE8861E}"/>
              </a:ext>
            </a:extLst>
          </p:cNvPr>
          <p:cNvSpPr txBox="1"/>
          <p:nvPr/>
        </p:nvSpPr>
        <p:spPr>
          <a:xfrm>
            <a:off x="82670" y="5892063"/>
            <a:ext cx="1098830" cy="369332"/>
          </a:xfrm>
          <a:prstGeom prst="rect">
            <a:avLst/>
          </a:prstGeom>
          <a:solidFill>
            <a:srgbClr val="FFB8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900" noProof="0">
                <a:latin typeface="Sharp Grotesk Book 15" pitchFamily="2" charset="77"/>
              </a:rPr>
              <a:t>¿Qué necesitamos de ustedes?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9373EF-C62F-E3F3-D87E-5457F779371D}"/>
              </a:ext>
            </a:extLst>
          </p:cNvPr>
          <p:cNvSpPr txBox="1"/>
          <p:nvPr/>
        </p:nvSpPr>
        <p:spPr>
          <a:xfrm>
            <a:off x="2660821" y="5845225"/>
            <a:ext cx="3573724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600" noProof="0">
                <a:latin typeface="Sharp Grotesk Book 15"/>
              </a:rPr>
              <a:t>No es solo un cambio de malla curricular…</a:t>
            </a:r>
            <a:br>
              <a:rPr lang="es-ES" sz="1600" noProof="0">
                <a:latin typeface="Sharp Grotesk Book 15" pitchFamily="2" charset="77"/>
              </a:rPr>
            </a:br>
            <a:r>
              <a:rPr lang="es-ES" sz="1400" b="1" noProof="0">
                <a:latin typeface="Sharp Grotesk SemiBold 15"/>
                <a:cs typeface="Sharp Grotesk SemiBold 15"/>
              </a:rPr>
              <a:t>TRANSFORMAMOS LA EXPERIENCIA EDUCATIVA EN LA UPN</a:t>
            </a:r>
          </a:p>
        </p:txBody>
      </p:sp>
      <p:pic>
        <p:nvPicPr>
          <p:cNvPr id="39" name="Picture 38" descr="A white sign with black text and purple rocket&#10;&#10;AI-generated content may be incorrect.">
            <a:extLst>
              <a:ext uri="{FF2B5EF4-FFF2-40B4-BE49-F238E27FC236}">
                <a16:creationId xmlns:a16="http://schemas.microsoft.com/office/drawing/2014/main" id="{FE52B7F9-081B-5834-90DA-008B09B0E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" t="7697" r="67639" b="5791"/>
          <a:stretch>
            <a:fillRect/>
          </a:stretch>
        </p:blipFill>
        <p:spPr>
          <a:xfrm>
            <a:off x="1905667" y="2175182"/>
            <a:ext cx="2096319" cy="1732221"/>
          </a:xfrm>
          <a:prstGeom prst="rect">
            <a:avLst/>
          </a:prstGeom>
        </p:spPr>
      </p:pic>
      <p:pic>
        <p:nvPicPr>
          <p:cNvPr id="40" name="Picture 39" descr="A white sign with black text and purple rocket&#10;&#10;AI-generated content may be incorrect.">
            <a:extLst>
              <a:ext uri="{FF2B5EF4-FFF2-40B4-BE49-F238E27FC236}">
                <a16:creationId xmlns:a16="http://schemas.microsoft.com/office/drawing/2014/main" id="{206B21C0-236E-0065-FE46-528797BAD0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2" t="7697" r="34416" b="5791"/>
          <a:stretch>
            <a:fillRect/>
          </a:stretch>
        </p:blipFill>
        <p:spPr>
          <a:xfrm>
            <a:off x="4126353" y="2175182"/>
            <a:ext cx="2096319" cy="1732221"/>
          </a:xfrm>
          <a:prstGeom prst="rect">
            <a:avLst/>
          </a:prstGeom>
        </p:spPr>
      </p:pic>
      <p:pic>
        <p:nvPicPr>
          <p:cNvPr id="41" name="Picture 40" descr="A white sign with black text and purple rocket&#10;&#10;AI-generated content may be incorrect.">
            <a:extLst>
              <a:ext uri="{FF2B5EF4-FFF2-40B4-BE49-F238E27FC236}">
                <a16:creationId xmlns:a16="http://schemas.microsoft.com/office/drawing/2014/main" id="{7788A2BC-439D-B04C-A915-0312545C0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2" t="7697" r="2176" b="5791"/>
          <a:stretch>
            <a:fillRect/>
          </a:stretch>
        </p:blipFill>
        <p:spPr>
          <a:xfrm>
            <a:off x="1905667" y="4060044"/>
            <a:ext cx="2096319" cy="173222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05D47F5-FCA7-812B-F6CB-BAF13FE3F353}"/>
              </a:ext>
            </a:extLst>
          </p:cNvPr>
          <p:cNvSpPr txBox="1"/>
          <p:nvPr/>
        </p:nvSpPr>
        <p:spPr>
          <a:xfrm>
            <a:off x="1910345" y="2865473"/>
            <a:ext cx="2091641" cy="954107"/>
          </a:xfrm>
          <a:prstGeom prst="rect">
            <a:avLst/>
          </a:prstGeom>
          <a:solidFill>
            <a:srgbClr val="E7E7E7"/>
          </a:solidFill>
        </p:spPr>
        <p:txBody>
          <a:bodyPr wrap="square" rtlCol="0">
            <a:spAutoFit/>
          </a:bodyPr>
          <a:lstStyle/>
          <a:p>
            <a:r>
              <a:rPr lang="en-PE" sz="1400">
                <a:latin typeface="Sharp Grotesk Book 15" pitchFamily="2" charset="77"/>
              </a:rPr>
              <a:t>Para </a:t>
            </a:r>
            <a:r>
              <a:rPr lang="en-PE" sz="1400" b="1">
                <a:latin typeface="Sharp Grotesk SemiBold 15" pitchFamily="2" charset="77"/>
              </a:rPr>
              <a:t>FORTALECER LA EXPERIENCIA </a:t>
            </a:r>
            <a:r>
              <a:rPr lang="en-PE" sz="1400">
                <a:latin typeface="Sharp Grotesk Book 15" pitchFamily="2" charset="77"/>
              </a:rPr>
              <a:t>de enseñanza-aprendizaje</a:t>
            </a:r>
            <a:r>
              <a:rPr lang="es-419" sz="1400">
                <a:latin typeface="Sharp Grotesk Book 15" pitchFamily="2" charset="77"/>
              </a:rPr>
              <a:t> bajo el desarrollo de competencias</a:t>
            </a:r>
            <a:endParaRPr lang="en-PE" sz="1400">
              <a:latin typeface="Sharp Grotesk Book 15" pitchFamily="2" charset="7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48B519-6914-BF00-0059-DFF7C70E0C87}"/>
              </a:ext>
            </a:extLst>
          </p:cNvPr>
          <p:cNvSpPr txBox="1"/>
          <p:nvPr/>
        </p:nvSpPr>
        <p:spPr>
          <a:xfrm>
            <a:off x="4195504" y="2819844"/>
            <a:ext cx="1982856" cy="954107"/>
          </a:xfrm>
          <a:prstGeom prst="rect">
            <a:avLst/>
          </a:prstGeom>
          <a:solidFill>
            <a:srgbClr val="E7E7E7"/>
          </a:solidFill>
        </p:spPr>
        <p:txBody>
          <a:bodyPr wrap="square" rtlCol="0">
            <a:spAutoFit/>
          </a:bodyPr>
          <a:lstStyle/>
          <a:p>
            <a:r>
              <a:rPr lang="en-PE" sz="1400">
                <a:latin typeface="Sharp Grotesk Book 15" pitchFamily="2" charset="77"/>
              </a:rPr>
              <a:t>Para </a:t>
            </a:r>
            <a:r>
              <a:rPr lang="en-PE" sz="1400" b="1">
                <a:latin typeface="Sharp Grotesk SemiBold 15" pitchFamily="2" charset="77"/>
              </a:rPr>
              <a:t>POTENCIAR LA EMPLEABILIDAD TEMPRANA </a:t>
            </a:r>
            <a:r>
              <a:rPr lang="en-PE" sz="1400">
                <a:latin typeface="Sharp Grotesk Book 15" pitchFamily="2" charset="77"/>
              </a:rPr>
              <a:t>con nuevas microcertificaciones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B405C0-8508-4DED-5A9B-57BF2D13873F}"/>
              </a:ext>
            </a:extLst>
          </p:cNvPr>
          <p:cNvSpPr txBox="1"/>
          <p:nvPr/>
        </p:nvSpPr>
        <p:spPr>
          <a:xfrm>
            <a:off x="4168615" y="4075011"/>
            <a:ext cx="2068870" cy="1384995"/>
          </a:xfrm>
          <a:prstGeom prst="rect">
            <a:avLst/>
          </a:prstGeom>
          <a:solidFill>
            <a:srgbClr val="E7E7E7"/>
          </a:solidFill>
        </p:spPr>
        <p:txBody>
          <a:bodyPr wrap="square" rtlCol="0">
            <a:spAutoFit/>
          </a:bodyPr>
          <a:lstStyle/>
          <a:p>
            <a:r>
              <a:rPr lang="en-PE" sz="1400">
                <a:latin typeface="Sharp Grotesk Book 15" pitchFamily="2" charset="77"/>
              </a:rPr>
              <a:t>Para alinear nuestra formación a </a:t>
            </a:r>
            <a:r>
              <a:rPr lang="en-PE" sz="1400" b="1">
                <a:latin typeface="Sharp Grotesk SemiBold 15" pitchFamily="2" charset="77"/>
              </a:rPr>
              <a:t>METODOLOGÍAS, TENDENCIAS Y</a:t>
            </a:r>
            <a:endParaRPr lang="es-ES" sz="1400" b="1">
              <a:latin typeface="Sharp Grotesk SemiBold 15" pitchFamily="2" charset="77"/>
            </a:endParaRPr>
          </a:p>
          <a:p>
            <a:r>
              <a:rPr lang="en-PE" sz="1400" b="1">
                <a:latin typeface="Sharp Grotesk SemiBold 15" pitchFamily="2" charset="77"/>
              </a:rPr>
              <a:t> NECESIDADES </a:t>
            </a:r>
            <a:r>
              <a:rPr lang="en-PE" sz="1400">
                <a:latin typeface="Sharp Grotesk Book 15" pitchFamily="2" charset="77"/>
              </a:rPr>
              <a:t>del mercado laboral.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3FE5CF-7483-E556-E07F-295F39B6E2BC}"/>
              </a:ext>
            </a:extLst>
          </p:cNvPr>
          <p:cNvSpPr txBox="1"/>
          <p:nvPr/>
        </p:nvSpPr>
        <p:spPr>
          <a:xfrm>
            <a:off x="1644037" y="1378820"/>
            <a:ext cx="5077808" cy="353121"/>
          </a:xfrm>
          <a:prstGeom prst="rect">
            <a:avLst/>
          </a:prstGeom>
          <a:noFill/>
        </p:spPr>
        <p:txBody>
          <a:bodyPr wrap="square" lIns="90000" tIns="45720" rIns="91440" bIns="45720" rtlCol="0" anchor="t">
            <a:noAutofit/>
          </a:bodyPr>
          <a:lstStyle/>
          <a:p>
            <a:pPr algn="ctr"/>
            <a:r>
              <a:rPr lang="es-ES_tradnl" sz="1600">
                <a:latin typeface="Sharp Grotesk Medium 15"/>
              </a:rPr>
              <a:t>Contaremos</a:t>
            </a:r>
            <a:r>
              <a:rPr lang="es-ES_tradnl" sz="1600" noProof="0">
                <a:latin typeface="Sharp Grotesk Medium 15"/>
              </a:rPr>
              <a:t> con un modelo académico diferenciador </a:t>
            </a:r>
            <a:endParaRPr lang="es-ES"/>
          </a:p>
          <a:p>
            <a:pPr algn="ctr"/>
            <a:r>
              <a:rPr lang="es-ES_tradnl" sz="1600" noProof="0">
                <a:latin typeface="Sharp Grotesk Medium 15"/>
              </a:rPr>
              <a:t>que nos permita potenciar </a:t>
            </a:r>
            <a:r>
              <a:rPr lang="es-ES_tradnl" sz="1600">
                <a:latin typeface="Sharp Grotesk Medium 15"/>
              </a:rPr>
              <a:t>nuestra propuesta</a:t>
            </a:r>
            <a:r>
              <a:rPr lang="es-ES_tradnl" sz="1600" noProof="0">
                <a:latin typeface="Sharp Grotesk Medium 15"/>
              </a:rPr>
              <a:t> de valor</a:t>
            </a:r>
            <a:endParaRPr lang="es-ES_tradn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53788E4-6D64-D73D-7147-706452FE9FE3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2" r="49936"/>
          <a:stretch>
            <a:fillRect/>
          </a:stretch>
        </p:blipFill>
        <p:spPr>
          <a:xfrm>
            <a:off x="6871097" y="0"/>
            <a:ext cx="5320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0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86AFD7F6-353B-45E9-A08A-2F26FF6FAC51}" vid="{B9D5145B-4CAA-4B5C-81AB-E8A8B6E6E6D6}"/>
    </a:ext>
  </a:extLst>
</a:theme>
</file>

<file path=ppt/theme/theme10.xml><?xml version="1.0" encoding="utf-8"?>
<a:theme xmlns:a="http://schemas.openxmlformats.org/drawingml/2006/main" name="Plantilla UP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86AFD7F6-353B-45E9-A08A-2F26FF6FAC51}" vid="{92B89246-A6F8-45DD-B985-DC426B272C91}"/>
    </a:ext>
  </a:extLst>
</a:theme>
</file>

<file path=ppt/theme/theme11.xml><?xml version="1.0" encoding="utf-8"?>
<a:theme xmlns:a="http://schemas.openxmlformats.org/drawingml/2006/main" name="Plantilla UP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86AFD7F6-353B-45E9-A08A-2F26FF6FAC51}" vid="{5E065A5E-97D1-43E8-A528-24966B4971B8}"/>
    </a:ext>
  </a:extLst>
</a:theme>
</file>

<file path=ppt/theme/theme12.xml><?xml version="1.0" encoding="utf-8"?>
<a:theme xmlns:a="http://schemas.openxmlformats.org/drawingml/2006/main" name="Diseño personalizado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lantilla UP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86AFD7F6-353B-45E9-A08A-2F26FF6FAC51}" vid="{045DD75A-A2ED-4A71-A6DD-DA78075CB2B1}"/>
    </a:ext>
  </a:extLst>
</a:theme>
</file>

<file path=ppt/theme/theme3.xml><?xml version="1.0" encoding="utf-8"?>
<a:theme xmlns:a="http://schemas.openxmlformats.org/drawingml/2006/main" name="Plantilla UP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86AFD7F6-353B-45E9-A08A-2F26FF6FAC51}" vid="{92B89246-A6F8-45DD-B985-DC426B272C91}"/>
    </a:ext>
  </a:extLst>
</a:theme>
</file>

<file path=ppt/theme/theme4.xml><?xml version="1.0" encoding="utf-8"?>
<a:theme xmlns:a="http://schemas.openxmlformats.org/drawingml/2006/main" name="Plantilla UP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86AFD7F6-353B-45E9-A08A-2F26FF6FAC51}" vid="{92B89246-A6F8-45DD-B985-DC426B272C91}"/>
    </a:ext>
  </a:extLst>
</a:theme>
</file>

<file path=ppt/theme/theme5.xml><?xml version="1.0" encoding="utf-8"?>
<a:theme xmlns:a="http://schemas.openxmlformats.org/drawingml/2006/main" name="Plantilla UP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86AFD7F6-353B-45E9-A08A-2F26FF6FAC51}" vid="{5E065A5E-97D1-43E8-A528-24966B4971B8}"/>
    </a:ext>
  </a:extLst>
</a:theme>
</file>

<file path=ppt/theme/theme6.xml><?xml version="1.0" encoding="utf-8"?>
<a:theme xmlns:a="http://schemas.openxmlformats.org/drawingml/2006/main" name="Plantilla UP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86AFD7F6-353B-45E9-A08A-2F26FF6FAC51}" vid="{045DD75A-A2ED-4A71-A6DD-DA78075CB2B1}"/>
    </a:ext>
  </a:extLst>
</a:theme>
</file>

<file path=ppt/theme/theme7.xml><?xml version="1.0" encoding="utf-8"?>
<a:theme xmlns:a="http://schemas.openxmlformats.org/drawingml/2006/main" name="Plantilla UP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86AFD7F6-353B-45E9-A08A-2F26FF6FAC51}" vid="{92B89246-A6F8-45DD-B985-DC426B272C91}"/>
    </a:ext>
  </a:extLst>
</a:theme>
</file>

<file path=ppt/theme/theme8.xml><?xml version="1.0" encoding="utf-8"?>
<a:theme xmlns:a="http://schemas.openxmlformats.org/drawingml/2006/main" name="Plantilla UP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86AFD7F6-353B-45E9-A08A-2F26FF6FAC51}" vid="{5E065A5E-97D1-43E8-A528-24966B4971B8}"/>
    </a:ext>
  </a:extLst>
</a:theme>
</file>

<file path=ppt/theme/theme9.xml><?xml version="1.0" encoding="utf-8"?>
<a:theme xmlns:a="http://schemas.openxmlformats.org/drawingml/2006/main" name="Plantilla UP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86AFD7F6-353B-45E9-A08A-2F26FF6FAC51}" vid="{045DD75A-A2ED-4A71-A6DD-DA78075CB2B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PermissionLevels xmlns="345e253a-740a-480a-9c26-7f91e23866c7" xsi:nil="true"/>
    <MigrationWizIdPermissions xmlns="345e253a-740a-480a-9c26-7f91e23866c7" xsi:nil="true"/>
    <_activity xmlns="345e253a-740a-480a-9c26-7f91e23866c7" xsi:nil="true"/>
    <MigrationWizId xmlns="345e253a-740a-480a-9c26-7f91e23866c7" xsi:nil="true"/>
    <MigrationWizIdDocumentLibraryPermissions xmlns="345e253a-740a-480a-9c26-7f91e23866c7" xsi:nil="true"/>
    <MigrationWizIdSecurityGroups xmlns="345e253a-740a-480a-9c26-7f91e23866c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DB29075BA92E549BA73CF65BBCCA77B" ma:contentTypeVersion="23" ma:contentTypeDescription="Crear nuevo documento." ma:contentTypeScope="" ma:versionID="8568836519d407b9f612b4ef74754a23">
  <xsd:schema xmlns:xsd="http://www.w3.org/2001/XMLSchema" xmlns:xs="http://www.w3.org/2001/XMLSchema" xmlns:p="http://schemas.microsoft.com/office/2006/metadata/properties" xmlns:ns3="345e253a-740a-480a-9c26-7f91e23866c7" xmlns:ns4="aa588a1e-9a76-406a-a50a-99b89bb247bd" targetNamespace="http://schemas.microsoft.com/office/2006/metadata/properties" ma:root="true" ma:fieldsID="a977511b2e6cd7448d58cffe40ea9ab2" ns3:_="" ns4:_="">
    <xsd:import namespace="345e253a-740a-480a-9c26-7f91e23866c7"/>
    <xsd:import namespace="aa588a1e-9a76-406a-a50a-99b89bb247bd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5e253a-740a-480a-9c26-7f91e23866c7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22" nillable="true" ma:displayName="Tags" ma:internalName="MediaServiceAutoTags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6" nillable="true" ma:displayName="_activity" ma:hidden="true" ma:internalName="_activity">
      <xsd:simpleType>
        <xsd:restriction base="dms:Note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588a1e-9a76-406a-a50a-99b89bb247b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978684-A819-4F22-A3FC-7974D29895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337145-8994-4592-BFA2-10D55C883232}">
  <ds:schemaRefs>
    <ds:schemaRef ds:uri="345e253a-740a-480a-9c26-7f91e23866c7"/>
    <ds:schemaRef ds:uri="aa588a1e-9a76-406a-a50a-99b89bb247b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EA44292-6BFF-42F9-94DB-891D0DEDF608}">
  <ds:schemaRefs>
    <ds:schemaRef ds:uri="345e253a-740a-480a-9c26-7f91e23866c7"/>
    <ds:schemaRef ds:uri="aa588a1e-9a76-406a-a50a-99b89bb247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ae544a57-aecb-4bf9-828a-5b520732b110}" enabled="0" method="" siteId="{ae544a57-aecb-4bf9-828a-5b520732b11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UPN</Template>
  <TotalTime>474</TotalTime>
  <Words>2577</Words>
  <Application>Microsoft Office PowerPoint</Application>
  <PresentationFormat>Panorámica</PresentationFormat>
  <Paragraphs>432</Paragraphs>
  <Slides>38</Slides>
  <Notes>9</Notes>
  <HiddenSlides>4</HiddenSlides>
  <MMClips>0</MMClips>
  <ScaleCrop>false</ScaleCrop>
  <HeadingPairs>
    <vt:vector size="6" baseType="variant">
      <vt:variant>
        <vt:lpstr>Fuentes usadas</vt:lpstr>
      </vt:variant>
      <vt:variant>
        <vt:i4>21</vt:i4>
      </vt:variant>
      <vt:variant>
        <vt:lpstr>Tema</vt:lpstr>
      </vt:variant>
      <vt:variant>
        <vt:i4>12</vt:i4>
      </vt:variant>
      <vt:variant>
        <vt:lpstr>Títulos de diapositiva</vt:lpstr>
      </vt:variant>
      <vt:variant>
        <vt:i4>38</vt:i4>
      </vt:variant>
    </vt:vector>
  </HeadingPairs>
  <TitlesOfParts>
    <vt:vector size="71" baseType="lpstr">
      <vt:lpstr>Aileron Ultra-Bold</vt:lpstr>
      <vt:lpstr>Aptos</vt:lpstr>
      <vt:lpstr>Aptos Narrow</vt:lpstr>
      <vt:lpstr>Arial</vt:lpstr>
      <vt:lpstr>Arial Black</vt:lpstr>
      <vt:lpstr>Arial MT</vt:lpstr>
      <vt:lpstr>Bahnschrift SemiBold Condensed</vt:lpstr>
      <vt:lpstr>Calibri</vt:lpstr>
      <vt:lpstr>Calibri Light</vt:lpstr>
      <vt:lpstr>Calibri,Sans-Serif</vt:lpstr>
      <vt:lpstr>Sharp Grotesk Bold 15</vt:lpstr>
      <vt:lpstr>Sharp Grotesk Book 15</vt:lpstr>
      <vt:lpstr>Sharp Grotesk Medium 15</vt:lpstr>
      <vt:lpstr>Sharp Grotesk SemiBold 15</vt:lpstr>
      <vt:lpstr>Tahoma</vt:lpstr>
      <vt:lpstr>Telegraf</vt:lpstr>
      <vt:lpstr>Telegraf UltraBold</vt:lpstr>
      <vt:lpstr>Times New Roman</vt:lpstr>
      <vt:lpstr>Trebuchet MS</vt:lpstr>
      <vt:lpstr>Whitney</vt:lpstr>
      <vt:lpstr>WHITNEY-MEDIUM</vt:lpstr>
      <vt:lpstr>Tema de Office</vt:lpstr>
      <vt:lpstr>Plantilla UPN</vt:lpstr>
      <vt:lpstr>Plantilla UPN</vt:lpstr>
      <vt:lpstr>Plantilla UPN</vt:lpstr>
      <vt:lpstr>Plantilla UPN</vt:lpstr>
      <vt:lpstr>Plantilla UPN</vt:lpstr>
      <vt:lpstr>Plantilla UPN</vt:lpstr>
      <vt:lpstr>Plantilla UPN</vt:lpstr>
      <vt:lpstr>Plantilla UPN</vt:lpstr>
      <vt:lpstr>Plantilla UPN</vt:lpstr>
      <vt:lpstr>Plantilla UPN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ENVIARÁN INFORMACIÓN</vt:lpstr>
      <vt:lpstr>Presentación de PowerPoint</vt:lpstr>
      <vt:lpstr>ENVIARÁN INFORMACIÓN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COMUNICACIÓN ENTRE DOCENTES Y ESTUDIANTES</vt:lpstr>
      <vt:lpstr>Presentación de PowerPoint</vt:lpstr>
      <vt:lpstr>¡No olvidar!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Alejandra Vanessa Leon Padilla</dc:creator>
  <cp:lastModifiedBy>Omar Fabricio Maguiña Rivero</cp:lastModifiedBy>
  <cp:revision>8</cp:revision>
  <dcterms:created xsi:type="dcterms:W3CDTF">2023-02-01T15:25:52Z</dcterms:created>
  <dcterms:modified xsi:type="dcterms:W3CDTF">2026-03-17T22:44:39Z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0x010100DDB29075BA92E549BA73CF65BBCCA77B</vt:lpwstr>
  </property>
</Properties>
</file>